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6" r:id="rId2"/>
  </p:sldMasterIdLst>
  <p:notesMasterIdLst>
    <p:notesMasterId r:id="rId37"/>
  </p:notesMasterIdLst>
  <p:sldIdLst>
    <p:sldId id="307" r:id="rId3"/>
    <p:sldId id="321" r:id="rId4"/>
    <p:sldId id="322" r:id="rId5"/>
    <p:sldId id="343" r:id="rId6"/>
    <p:sldId id="323" r:id="rId7"/>
    <p:sldId id="310" r:id="rId8"/>
    <p:sldId id="324" r:id="rId9"/>
    <p:sldId id="326" r:id="rId10"/>
    <p:sldId id="325" r:id="rId11"/>
    <p:sldId id="327" r:id="rId12"/>
    <p:sldId id="315" r:id="rId13"/>
    <p:sldId id="328" r:id="rId14"/>
    <p:sldId id="333" r:id="rId15"/>
    <p:sldId id="331" r:id="rId16"/>
    <p:sldId id="332" r:id="rId17"/>
    <p:sldId id="334" r:id="rId18"/>
    <p:sldId id="335" r:id="rId19"/>
    <p:sldId id="312" r:id="rId20"/>
    <p:sldId id="316" r:id="rId21"/>
    <p:sldId id="336" r:id="rId22"/>
    <p:sldId id="337" r:id="rId23"/>
    <p:sldId id="338" r:id="rId24"/>
    <p:sldId id="317" r:id="rId25"/>
    <p:sldId id="308" r:id="rId26"/>
    <p:sldId id="339" r:id="rId27"/>
    <p:sldId id="309" r:id="rId28"/>
    <p:sldId id="257" r:id="rId29"/>
    <p:sldId id="340" r:id="rId30"/>
    <p:sldId id="341" r:id="rId31"/>
    <p:sldId id="318" r:id="rId32"/>
    <p:sldId id="342" r:id="rId33"/>
    <p:sldId id="319" r:id="rId34"/>
    <p:sldId id="320" r:id="rId35"/>
    <p:sldId id="274" r:id="rId36"/>
  </p:sldIdLst>
  <p:sldSz cx="9144000" cy="5143500" type="screen16x9"/>
  <p:notesSz cx="6858000" cy="9144000"/>
  <p:embeddedFontLst>
    <p:embeddedFont>
      <p:font typeface="Bebas Neue" panose="020B0606020202050201" pitchFamily="34" charset="0"/>
      <p:regular r:id="rId38"/>
    </p:embeddedFont>
    <p:embeddedFont>
      <p:font typeface="Calibri" panose="020F0502020204030204" pitchFamily="34" charset="0"/>
      <p:regular r:id="rId39"/>
      <p:bold r:id="rId40"/>
      <p:italic r:id="rId41"/>
      <p:boldItalic r:id="rId42"/>
    </p:embeddedFont>
    <p:embeddedFont>
      <p:font typeface="Catamaran" panose="020B0604020202020204" charset="0"/>
      <p:regular r:id="rId43"/>
      <p:bold r:id="rId44"/>
    </p:embeddedFont>
    <p:embeddedFont>
      <p:font typeface="Quicksand Light" panose="020B0604020202020204" charset="0"/>
      <p:regular r:id="rId45"/>
      <p:bold r:id="rId46"/>
    </p:embeddedFont>
    <p:embeddedFont>
      <p:font typeface="Sue Ellen Francisco"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4C9752-75CE-48E9-BA76-B773FC725C76}">
  <a:tblStyle styleId="{2C4C9752-75CE-48E9-BA76-B773FC725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4890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4eefd2b89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4eefd2b8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95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4eefd2b89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4eefd2b89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32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45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45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45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762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76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47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508865d46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508865d46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63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80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6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6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2"/>
        </a:solid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5"/>
        </a:solidFill>
        <a:effectLst/>
      </p:bgPr>
    </p:bg>
    <p:spTree>
      <p:nvGrpSpPr>
        <p:cNvPr id="1" name="Shape 1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10;p2"/>
          <p:cNvSpPr/>
          <p:nvPr/>
        </p:nvSpPr>
        <p:spPr>
          <a:xfrm>
            <a:off x="1617825" y="583800"/>
            <a:ext cx="5908200" cy="39759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txBox="1">
            <a:spLocks noGrp="1"/>
          </p:cNvSpPr>
          <p:nvPr>
            <p:ph type="ctrTitle"/>
          </p:nvPr>
        </p:nvSpPr>
        <p:spPr>
          <a:xfrm>
            <a:off x="2951638" y="1035850"/>
            <a:ext cx="3240900" cy="2932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5300" b="1">
                <a:solidFill>
                  <a:schemeClr val="accent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522548" y="3809501"/>
            <a:ext cx="4098900" cy="48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23602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10;p2"/>
          <p:cNvSpPr/>
          <p:nvPr/>
        </p:nvSpPr>
        <p:spPr>
          <a:xfrm>
            <a:off x="1617825" y="583800"/>
            <a:ext cx="5908200" cy="39759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txBox="1">
            <a:spLocks noGrp="1"/>
          </p:cNvSpPr>
          <p:nvPr>
            <p:ph type="ctrTitle"/>
          </p:nvPr>
        </p:nvSpPr>
        <p:spPr>
          <a:xfrm>
            <a:off x="2951638" y="1035850"/>
            <a:ext cx="3240900" cy="2932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5300" b="1">
                <a:solidFill>
                  <a:schemeClr val="accent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522548" y="3809501"/>
            <a:ext cx="4098900" cy="48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87611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 name="Google Shape;15;p3"/>
          <p:cNvSpPr/>
          <p:nvPr/>
        </p:nvSpPr>
        <p:spPr>
          <a:xfrm>
            <a:off x="0" y="1973600"/>
            <a:ext cx="9144000" cy="31698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16" name="Google Shape;16;p3"/>
          <p:cNvSpPr txBox="1">
            <a:spLocks noGrp="1"/>
          </p:cNvSpPr>
          <p:nvPr>
            <p:ph type="title"/>
          </p:nvPr>
        </p:nvSpPr>
        <p:spPr>
          <a:xfrm>
            <a:off x="959189" y="2325850"/>
            <a:ext cx="3503100" cy="183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959188"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 name="Google Shape;18;p3"/>
          <p:cNvSpPr txBox="1">
            <a:spLocks noGrp="1"/>
          </p:cNvSpPr>
          <p:nvPr>
            <p:ph type="subTitle" idx="2"/>
          </p:nvPr>
        </p:nvSpPr>
        <p:spPr>
          <a:xfrm>
            <a:off x="5329300"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271867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extLst>
      <p:ext uri="{BB962C8B-B14F-4D97-AF65-F5344CB8AC3E}">
        <p14:creationId xmlns:p14="http://schemas.microsoft.com/office/powerpoint/2010/main" val="133240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 name="Google Shape;25;p5"/>
          <p:cNvSpPr txBox="1">
            <a:spLocks noGrp="1"/>
          </p:cNvSpPr>
          <p:nvPr>
            <p:ph type="subTitle" idx="1"/>
          </p:nvPr>
        </p:nvSpPr>
        <p:spPr>
          <a:xfrm>
            <a:off x="1181425" y="2379325"/>
            <a:ext cx="2907600" cy="47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b="1">
                <a:latin typeface="Sue Ellen Francisco"/>
                <a:ea typeface="Sue Ellen Francisco"/>
                <a:cs typeface="Sue Ellen Francisco"/>
                <a:sym typeface="Sue Ellen Francisco"/>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836300" y="2379325"/>
            <a:ext cx="2907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Bebas Neue"/>
              <a:buNone/>
              <a:defRPr sz="2400" b="1">
                <a:solidFill>
                  <a:schemeClr val="lt1"/>
                </a:solidFill>
                <a:latin typeface="Sue Ellen Francisco"/>
                <a:ea typeface="Sue Ellen Francisco"/>
                <a:cs typeface="Sue Ellen Francisco"/>
                <a:sym typeface="Sue Ellen Francisco"/>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181425"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836300"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1" name="Google Shape;31;p5"/>
          <p:cNvSpPr/>
          <p:nvPr/>
        </p:nvSpPr>
        <p:spPr>
          <a:xfrm rot="5550559">
            <a:off x="-36251"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
        <p:nvSpPr>
          <p:cNvPr id="32" name="Google Shape;32;p5"/>
          <p:cNvSpPr/>
          <p:nvPr/>
        </p:nvSpPr>
        <p:spPr>
          <a:xfrm rot="10800000">
            <a:off x="8734204"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3" name="Google Shape;33;p5"/>
          <p:cNvSpPr/>
          <p:nvPr/>
        </p:nvSpPr>
        <p:spPr>
          <a:xfrm rot="-5249441">
            <a:off x="8326535"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7045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879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 name="Google Shape;39;p7"/>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subTitle" idx="1"/>
          </p:nvPr>
        </p:nvSpPr>
        <p:spPr>
          <a:xfrm>
            <a:off x="1060750" y="3308188"/>
            <a:ext cx="2873700" cy="87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 name="Google Shape;41;p7"/>
          <p:cNvSpPr txBox="1">
            <a:spLocks noGrp="1"/>
          </p:cNvSpPr>
          <p:nvPr>
            <p:ph type="title" idx="2"/>
          </p:nvPr>
        </p:nvSpPr>
        <p:spPr>
          <a:xfrm>
            <a:off x="1060750" y="2191663"/>
            <a:ext cx="2873700" cy="931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62200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 name="Google Shape;44;p8"/>
          <p:cNvSpPr/>
          <p:nvPr/>
        </p:nvSpPr>
        <p:spPr>
          <a:xfrm>
            <a:off x="0" y="-8300"/>
            <a:ext cx="572100" cy="51519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45" name="Google Shape;45;p8"/>
          <p:cNvSpPr/>
          <p:nvPr/>
        </p:nvSpPr>
        <p:spPr>
          <a:xfrm>
            <a:off x="8571900" y="-8300"/>
            <a:ext cx="572100" cy="51519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37489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1181425" y="2379325"/>
            <a:ext cx="2907600" cy="47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b="1">
                <a:latin typeface="Sue Ellen Francisco"/>
                <a:ea typeface="Sue Ellen Francisco"/>
                <a:cs typeface="Sue Ellen Francisco"/>
                <a:sym typeface="Sue Ellen Francisco"/>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836300" y="2379325"/>
            <a:ext cx="2907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Bebas Neue"/>
              <a:buNone/>
              <a:defRPr sz="2400" b="1">
                <a:solidFill>
                  <a:schemeClr val="lt1"/>
                </a:solidFill>
                <a:latin typeface="Sue Ellen Francisco"/>
                <a:ea typeface="Sue Ellen Francisco"/>
                <a:cs typeface="Sue Ellen Francisco"/>
                <a:sym typeface="Sue Ellen Francisco"/>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181425"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836300"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rot="5550559">
            <a:off x="-36251"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rot="10800000">
            <a:off x="8734204"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5249441">
            <a:off x="8326535"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 name="Google Shape;50;p9"/>
          <p:cNvSpPr/>
          <p:nvPr/>
        </p:nvSpPr>
        <p:spPr>
          <a:xfrm>
            <a:off x="0" y="1973600"/>
            <a:ext cx="9144000" cy="31698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51" name="Google Shape;51;p9"/>
          <p:cNvSpPr txBox="1">
            <a:spLocks noGrp="1"/>
          </p:cNvSpPr>
          <p:nvPr>
            <p:ph type="title"/>
          </p:nvPr>
        </p:nvSpPr>
        <p:spPr>
          <a:xfrm>
            <a:off x="4693064" y="2325850"/>
            <a:ext cx="3503100" cy="183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 name="Google Shape;52;p9"/>
          <p:cNvSpPr txBox="1">
            <a:spLocks noGrp="1"/>
          </p:cNvSpPr>
          <p:nvPr>
            <p:ph type="subTitle" idx="1"/>
          </p:nvPr>
        </p:nvSpPr>
        <p:spPr>
          <a:xfrm>
            <a:off x="4693063"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 name="Google Shape;53;p9"/>
          <p:cNvSpPr txBox="1">
            <a:spLocks noGrp="1"/>
          </p:cNvSpPr>
          <p:nvPr>
            <p:ph type="subTitle" idx="2"/>
          </p:nvPr>
        </p:nvSpPr>
        <p:spPr>
          <a:xfrm>
            <a:off x="983125"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20971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376066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5"/>
        <p:cNvGrpSpPr/>
        <p:nvPr/>
      </p:nvGrpSpPr>
      <p:grpSpPr>
        <a:xfrm>
          <a:off x="0" y="0"/>
          <a:ext cx="0" cy="0"/>
          <a:chOff x="0" y="0"/>
          <a:chExt cx="0" cy="0"/>
        </a:xfrm>
      </p:grpSpPr>
      <p:sp>
        <p:nvSpPr>
          <p:cNvPr id="66" name="Google Shape;66;p1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 name="Google Shape;67;p13"/>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2"/>
          </p:nvPr>
        </p:nvSpPr>
        <p:spPr>
          <a:xfrm>
            <a:off x="7200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9" name="Google Shape;69;p13"/>
          <p:cNvSpPr txBox="1">
            <a:spLocks noGrp="1"/>
          </p:cNvSpPr>
          <p:nvPr>
            <p:ph type="subTitle" idx="1"/>
          </p:nvPr>
        </p:nvSpPr>
        <p:spPr>
          <a:xfrm>
            <a:off x="7200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3"/>
          </p:nvPr>
        </p:nvSpPr>
        <p:spPr>
          <a:xfrm>
            <a:off x="20181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13"/>
          <p:cNvSpPr txBox="1">
            <a:spLocks noGrp="1"/>
          </p:cNvSpPr>
          <p:nvPr>
            <p:ph type="subTitle" idx="4"/>
          </p:nvPr>
        </p:nvSpPr>
        <p:spPr>
          <a:xfrm>
            <a:off x="20181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 name="Google Shape;72;p13"/>
          <p:cNvSpPr txBox="1">
            <a:spLocks noGrp="1"/>
          </p:cNvSpPr>
          <p:nvPr>
            <p:ph type="title" idx="5"/>
          </p:nvPr>
        </p:nvSpPr>
        <p:spPr>
          <a:xfrm>
            <a:off x="34284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 name="Google Shape;73;p13"/>
          <p:cNvSpPr txBox="1">
            <a:spLocks noGrp="1"/>
          </p:cNvSpPr>
          <p:nvPr>
            <p:ph type="subTitle" idx="6"/>
          </p:nvPr>
        </p:nvSpPr>
        <p:spPr>
          <a:xfrm>
            <a:off x="34284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3"/>
          <p:cNvSpPr txBox="1">
            <a:spLocks noGrp="1"/>
          </p:cNvSpPr>
          <p:nvPr>
            <p:ph type="title" idx="7"/>
          </p:nvPr>
        </p:nvSpPr>
        <p:spPr>
          <a:xfrm>
            <a:off x="61368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13"/>
          <p:cNvSpPr txBox="1">
            <a:spLocks noGrp="1"/>
          </p:cNvSpPr>
          <p:nvPr>
            <p:ph type="subTitle" idx="8"/>
          </p:nvPr>
        </p:nvSpPr>
        <p:spPr>
          <a:xfrm>
            <a:off x="61368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3"/>
          <p:cNvSpPr txBox="1">
            <a:spLocks noGrp="1"/>
          </p:cNvSpPr>
          <p:nvPr>
            <p:ph type="title" idx="9"/>
          </p:nvPr>
        </p:nvSpPr>
        <p:spPr>
          <a:xfrm>
            <a:off x="48386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13"/>
          <p:cNvSpPr txBox="1">
            <a:spLocks noGrp="1"/>
          </p:cNvSpPr>
          <p:nvPr>
            <p:ph type="subTitle" idx="13"/>
          </p:nvPr>
        </p:nvSpPr>
        <p:spPr>
          <a:xfrm>
            <a:off x="48386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01019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1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92" name="Google Shape;92;p16"/>
          <p:cNvGrpSpPr/>
          <p:nvPr/>
        </p:nvGrpSpPr>
        <p:grpSpPr>
          <a:xfrm>
            <a:off x="719950" y="388916"/>
            <a:ext cx="7704000" cy="4365834"/>
            <a:chOff x="719950" y="388916"/>
            <a:chExt cx="7704000" cy="4365834"/>
          </a:xfrm>
        </p:grpSpPr>
        <p:sp>
          <p:nvSpPr>
            <p:cNvPr id="93" name="Google Shape;93;p16"/>
            <p:cNvSpPr/>
            <p:nvPr/>
          </p:nvSpPr>
          <p:spPr>
            <a:xfrm>
              <a:off x="719950" y="777075"/>
              <a:ext cx="7704000" cy="35895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16"/>
            <p:cNvSpPr/>
            <p:nvPr/>
          </p:nvSpPr>
          <p:spPr>
            <a:xfrm rot="482507">
              <a:off x="5640343" y="529953"/>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
          <p:nvSpPr>
            <p:cNvPr id="95" name="Google Shape;95;p16"/>
            <p:cNvSpPr/>
            <p:nvPr/>
          </p:nvSpPr>
          <p:spPr>
            <a:xfrm rot="-209134">
              <a:off x="2235097" y="4160133"/>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grpSp>
      <p:sp>
        <p:nvSpPr>
          <p:cNvPr id="96" name="Google Shape;96;p16"/>
          <p:cNvSpPr txBox="1">
            <a:spLocks noGrp="1"/>
          </p:cNvSpPr>
          <p:nvPr>
            <p:ph type="title"/>
          </p:nvPr>
        </p:nvSpPr>
        <p:spPr>
          <a:xfrm>
            <a:off x="2290025" y="335196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subTitle" idx="1"/>
          </p:nvPr>
        </p:nvSpPr>
        <p:spPr>
          <a:xfrm>
            <a:off x="2290025" y="1518663"/>
            <a:ext cx="4563900" cy="168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2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46918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 name="Google Shape;109;p18"/>
          <p:cNvSpPr/>
          <p:nvPr/>
        </p:nvSpPr>
        <p:spPr>
          <a:xfrm rot="-5400000">
            <a:off x="4366988" y="3270300"/>
            <a:ext cx="409800" cy="33366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1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1847100"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8"/>
          <p:cNvSpPr txBox="1">
            <a:spLocks noGrp="1"/>
          </p:cNvSpPr>
          <p:nvPr>
            <p:ph type="subTitle" idx="1"/>
          </p:nvPr>
        </p:nvSpPr>
        <p:spPr>
          <a:xfrm>
            <a:off x="1195875"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8"/>
          <p:cNvSpPr txBox="1">
            <a:spLocks noGrp="1"/>
          </p:cNvSpPr>
          <p:nvPr>
            <p:ph type="title" idx="3"/>
          </p:nvPr>
        </p:nvSpPr>
        <p:spPr>
          <a:xfrm flipH="1">
            <a:off x="5732244"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8"/>
          <p:cNvSpPr txBox="1">
            <a:spLocks noGrp="1"/>
          </p:cNvSpPr>
          <p:nvPr>
            <p:ph type="subTitle" idx="4"/>
          </p:nvPr>
        </p:nvSpPr>
        <p:spPr>
          <a:xfrm>
            <a:off x="5081050"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8"/>
          <p:cNvSpPr txBox="1">
            <a:spLocks noGrp="1"/>
          </p:cNvSpPr>
          <p:nvPr>
            <p:ph type="title" idx="5"/>
          </p:nvPr>
        </p:nvSpPr>
        <p:spPr>
          <a:xfrm>
            <a:off x="1847100"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8"/>
          <p:cNvSpPr txBox="1">
            <a:spLocks noGrp="1"/>
          </p:cNvSpPr>
          <p:nvPr>
            <p:ph type="subTitle" idx="6"/>
          </p:nvPr>
        </p:nvSpPr>
        <p:spPr>
          <a:xfrm>
            <a:off x="1195875"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8"/>
          <p:cNvSpPr txBox="1">
            <a:spLocks noGrp="1"/>
          </p:cNvSpPr>
          <p:nvPr>
            <p:ph type="title" idx="7"/>
          </p:nvPr>
        </p:nvSpPr>
        <p:spPr>
          <a:xfrm>
            <a:off x="5732432"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8"/>
          <p:cNvSpPr txBox="1">
            <a:spLocks noGrp="1"/>
          </p:cNvSpPr>
          <p:nvPr>
            <p:ph type="subTitle" idx="8"/>
          </p:nvPr>
        </p:nvSpPr>
        <p:spPr>
          <a:xfrm>
            <a:off x="5081052"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 name="Google Shape;119;p18"/>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04038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43"/>
        <p:cNvGrpSpPr/>
        <p:nvPr/>
      </p:nvGrpSpPr>
      <p:grpSpPr>
        <a:xfrm>
          <a:off x="0" y="0"/>
          <a:ext cx="0" cy="0"/>
          <a:chOff x="0" y="0"/>
          <a:chExt cx="0" cy="0"/>
        </a:xfrm>
      </p:grpSpPr>
      <p:sp>
        <p:nvSpPr>
          <p:cNvPr id="144" name="Google Shape;144;p2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5" name="Google Shape;145;p21"/>
          <p:cNvSpPr/>
          <p:nvPr/>
        </p:nvSpPr>
        <p:spPr>
          <a:xfrm>
            <a:off x="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146" name="Google Shape;146;p21"/>
          <p:cNvSpPr/>
          <p:nvPr/>
        </p:nvSpPr>
        <p:spPr>
          <a:xfrm>
            <a:off x="857190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147" name="Google Shape;147;p21"/>
          <p:cNvSpPr txBox="1">
            <a:spLocks noGrp="1"/>
          </p:cNvSpPr>
          <p:nvPr>
            <p:ph type="subTitle" idx="1"/>
          </p:nvPr>
        </p:nvSpPr>
        <p:spPr>
          <a:xfrm>
            <a:off x="2484450" y="3541650"/>
            <a:ext cx="4175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21"/>
          <p:cNvSpPr txBox="1">
            <a:spLocks noGrp="1"/>
          </p:cNvSpPr>
          <p:nvPr>
            <p:ph type="title"/>
          </p:nvPr>
        </p:nvSpPr>
        <p:spPr>
          <a:xfrm>
            <a:off x="2484450" y="1113150"/>
            <a:ext cx="4175100" cy="259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773155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315671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378539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1242974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391789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857190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title" hasCustomPrompt="1"/>
          </p:nvPr>
        </p:nvSpPr>
        <p:spPr>
          <a:xfrm>
            <a:off x="1284000" y="1641113"/>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a:spLocks noGrp="1"/>
          </p:cNvSpPr>
          <p:nvPr>
            <p:ph type="subTitle" idx="1"/>
          </p:nvPr>
        </p:nvSpPr>
        <p:spPr>
          <a:xfrm>
            <a:off x="1284000" y="3022988"/>
            <a:ext cx="6576000" cy="47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0" name="Google Shape;60;p11"/>
          <p:cNvSpPr/>
          <p:nvPr/>
        </p:nvSpPr>
        <p:spPr>
          <a:xfrm rot="-5400000">
            <a:off x="4366988" y="3270300"/>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5400000">
            <a:off x="4366988" y="-1463408"/>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649441">
            <a:off x="4196137" y="249742"/>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7"/>
        <p:cNvGrpSpPr/>
        <p:nvPr/>
      </p:nvGrpSpPr>
      <p:grpSpPr>
        <a:xfrm>
          <a:off x="0" y="0"/>
          <a:ext cx="0" cy="0"/>
          <a:chOff x="0" y="0"/>
          <a:chExt cx="0" cy="0"/>
        </a:xfrm>
      </p:grpSpPr>
      <p:sp>
        <p:nvSpPr>
          <p:cNvPr id="108" name="Google Shape;108;p1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rot="-5400000">
            <a:off x="4366988" y="3270300"/>
            <a:ext cx="409800" cy="333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1847100"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8"/>
          <p:cNvSpPr txBox="1">
            <a:spLocks noGrp="1"/>
          </p:cNvSpPr>
          <p:nvPr>
            <p:ph type="subTitle" idx="1"/>
          </p:nvPr>
        </p:nvSpPr>
        <p:spPr>
          <a:xfrm>
            <a:off x="1195875"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8"/>
          <p:cNvSpPr txBox="1">
            <a:spLocks noGrp="1"/>
          </p:cNvSpPr>
          <p:nvPr>
            <p:ph type="title" idx="3"/>
          </p:nvPr>
        </p:nvSpPr>
        <p:spPr>
          <a:xfrm flipH="1">
            <a:off x="5732244"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8"/>
          <p:cNvSpPr txBox="1">
            <a:spLocks noGrp="1"/>
          </p:cNvSpPr>
          <p:nvPr>
            <p:ph type="subTitle" idx="4"/>
          </p:nvPr>
        </p:nvSpPr>
        <p:spPr>
          <a:xfrm>
            <a:off x="5081050"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8"/>
          <p:cNvSpPr txBox="1">
            <a:spLocks noGrp="1"/>
          </p:cNvSpPr>
          <p:nvPr>
            <p:ph type="title" idx="5"/>
          </p:nvPr>
        </p:nvSpPr>
        <p:spPr>
          <a:xfrm>
            <a:off x="1847100"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8"/>
          <p:cNvSpPr txBox="1">
            <a:spLocks noGrp="1"/>
          </p:cNvSpPr>
          <p:nvPr>
            <p:ph type="subTitle" idx="6"/>
          </p:nvPr>
        </p:nvSpPr>
        <p:spPr>
          <a:xfrm>
            <a:off x="1195875"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8"/>
          <p:cNvSpPr txBox="1">
            <a:spLocks noGrp="1"/>
          </p:cNvSpPr>
          <p:nvPr>
            <p:ph type="title" idx="7"/>
          </p:nvPr>
        </p:nvSpPr>
        <p:spPr>
          <a:xfrm>
            <a:off x="5732432"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8"/>
          <p:cNvSpPr txBox="1">
            <a:spLocks noGrp="1"/>
          </p:cNvSpPr>
          <p:nvPr>
            <p:ph type="subTitle" idx="8"/>
          </p:nvPr>
        </p:nvSpPr>
        <p:spPr>
          <a:xfrm>
            <a:off x="5081052"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 name="Google Shape;119;p18"/>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1"/>
        </a:solidFill>
        <a:effectLst/>
      </p:bgPr>
    </p:bg>
    <p:spTree>
      <p:nvGrpSpPr>
        <p:cNvPr id="1" name="Shape 1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7" r:id="rId5"/>
    <p:sldLayoutId id="2147483658" r:id="rId6"/>
    <p:sldLayoutId id="2147483664" r:id="rId7"/>
    <p:sldLayoutId id="2147483669" r:id="rId8"/>
    <p:sldLayoutId id="2147483670" r:id="rId9"/>
    <p:sldLayoutId id="2147483671" r:id="rId10"/>
    <p:sldLayoutId id="2147483672" r:id="rId11"/>
    <p:sldLayoutId id="214748369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212794103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0.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13" name="Picture 12">
            <a:extLst>
              <a:ext uri="{FF2B5EF4-FFF2-40B4-BE49-F238E27FC236}">
                <a16:creationId xmlns:a16="http://schemas.microsoft.com/office/drawing/2014/main" id="{A7E196F4-F4CC-093D-11C1-A7F47C2BF213}"/>
              </a:ext>
            </a:extLst>
          </p:cNvPr>
          <p:cNvPicPr>
            <a:picLocks noChangeAspect="1"/>
          </p:cNvPicPr>
          <p:nvPr/>
        </p:nvPicPr>
        <p:blipFill>
          <a:blip r:embed="rId3"/>
          <a:stretch>
            <a:fillRect/>
          </a:stretch>
        </p:blipFill>
        <p:spPr>
          <a:xfrm>
            <a:off x="3352799" y="2852536"/>
            <a:ext cx="2438402" cy="2276854"/>
          </a:xfrm>
          <a:prstGeom prst="rect">
            <a:avLst/>
          </a:prstGeom>
        </p:spPr>
      </p:pic>
      <p:sp>
        <p:nvSpPr>
          <p:cNvPr id="236" name="Google Shape;236;p32"/>
          <p:cNvSpPr/>
          <p:nvPr/>
        </p:nvSpPr>
        <p:spPr>
          <a:xfrm>
            <a:off x="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237" name="Google Shape;237;p32"/>
          <p:cNvSpPr/>
          <p:nvPr/>
        </p:nvSpPr>
        <p:spPr>
          <a:xfrm>
            <a:off x="857190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03" y="0"/>
            <a:ext cx="1157057" cy="14400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4" y="-8300"/>
            <a:ext cx="1157057" cy="1440078"/>
          </a:xfrm>
          <a:prstGeom prst="rect">
            <a:avLst/>
          </a:prstGeom>
        </p:spPr>
      </p:pic>
      <p:sp>
        <p:nvSpPr>
          <p:cNvPr id="4" name="Rectangle 3">
            <a:extLst>
              <a:ext uri="{FF2B5EF4-FFF2-40B4-BE49-F238E27FC236}">
                <a16:creationId xmlns:a16="http://schemas.microsoft.com/office/drawing/2014/main" id="{4A6ED5B0-3DFD-48CC-F94E-27405547D667}"/>
              </a:ext>
            </a:extLst>
          </p:cNvPr>
          <p:cNvSpPr/>
          <p:nvPr/>
        </p:nvSpPr>
        <p:spPr>
          <a:xfrm>
            <a:off x="12195" y="-1914"/>
            <a:ext cx="9131805" cy="852606"/>
          </a:xfrm>
          <a:prstGeom prst="rect">
            <a:avLst/>
          </a:prstGeom>
          <a:noFill/>
        </p:spPr>
        <p:txBody>
          <a:bodyPr wrap="square" lIns="91440" tIns="45720" rIns="91440" bIns="45720">
            <a:spAutoFit/>
          </a:bodyPr>
          <a:lstStyle/>
          <a:p>
            <a:pPr algn="ctr">
              <a:lnSpc>
                <a:spcPct val="130000"/>
              </a:lnSpc>
            </a:pPr>
            <a:r>
              <a:rPr lang="en-US" sz="2000" b="1">
                <a:ln w="13462">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SỞ GIÁO DỤC VÀ ĐÀO TẠO THÀNH PHỐ HỒ CHÍ MINH</a:t>
            </a:r>
          </a:p>
          <a:p>
            <a:pPr algn="ctr">
              <a:lnSpc>
                <a:spcPct val="130000"/>
              </a:lnSpc>
            </a:pPr>
            <a:r>
              <a:rPr lang="en-US" sz="2000" b="1">
                <a:ln w="13462">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TRUNG HỌC PHỔ THÔNG BÌNH KHÁNH</a:t>
            </a:r>
          </a:p>
        </p:txBody>
      </p:sp>
      <p:sp>
        <p:nvSpPr>
          <p:cNvPr id="11" name="Rectangle 10">
            <a:extLst>
              <a:ext uri="{FF2B5EF4-FFF2-40B4-BE49-F238E27FC236}">
                <a16:creationId xmlns:a16="http://schemas.microsoft.com/office/drawing/2014/main" id="{214CD554-D639-8A09-CFCE-D80CED2B09B0}"/>
              </a:ext>
            </a:extLst>
          </p:cNvPr>
          <p:cNvSpPr/>
          <p:nvPr/>
        </p:nvSpPr>
        <p:spPr>
          <a:xfrm>
            <a:off x="1318135" y="932530"/>
            <a:ext cx="6507728" cy="2166574"/>
          </a:xfrm>
          <a:prstGeom prst="rect">
            <a:avLst/>
          </a:prstGeom>
          <a:noFill/>
        </p:spPr>
        <p:txBody>
          <a:bodyPr wrap="square" lIns="91440" tIns="45720" rIns="91440" bIns="45720">
            <a:prstTxWarp prst="textDeflate">
              <a:avLst>
                <a:gd name="adj" fmla="val 11853"/>
              </a:avLst>
            </a:prstTxWarp>
            <a:spAutoFit/>
          </a:bodyPr>
          <a:lstStyle/>
          <a:p>
            <a:pPr algn="ctr">
              <a:lnSpc>
                <a:spcPct val="130000"/>
              </a:lnSpc>
            </a:pPr>
            <a:r>
              <a:rPr lang="en-US" sz="2800" b="1">
                <a:ln w="13462">
                  <a:solidFill>
                    <a:srgbClr val="0000FF"/>
                  </a:solidFill>
                  <a:prstDash val="solid"/>
                </a:ln>
                <a:solidFill>
                  <a:srgbClr val="0000FF"/>
                </a:solidFill>
                <a:effectLst>
                  <a:glow rad="101600">
                    <a:schemeClr val="accent6">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TỔ CÔNG NGHỆ - TIN HỌC</a:t>
            </a:r>
          </a:p>
          <a:p>
            <a:pPr algn="ctr">
              <a:lnSpc>
                <a:spcPct val="130000"/>
              </a:lnSpc>
            </a:pPr>
            <a:r>
              <a:rPr lang="en-US" sz="2800" b="1">
                <a:ln w="13462">
                  <a:solidFill>
                    <a:srgbClr val="FF0000"/>
                  </a:solidFill>
                  <a:prstDash val="solid"/>
                </a:ln>
                <a:solidFill>
                  <a:srgbClr val="FF0000"/>
                </a:solidFill>
                <a:effectLst>
                  <a:glow rad="101600">
                    <a:schemeClr val="accent6">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BỘ MÔN: CÔNG NGHỆ 10</a:t>
            </a:r>
          </a:p>
          <a:p>
            <a:pPr algn="ctr">
              <a:lnSpc>
                <a:spcPct val="130000"/>
              </a:lnSpc>
            </a:pPr>
            <a:r>
              <a:rPr lang="en-US" sz="2800" b="1">
                <a:ln w="13462">
                  <a:solidFill>
                    <a:srgbClr val="0000FF"/>
                  </a:solidFill>
                  <a:prstDash val="solid"/>
                </a:ln>
                <a:solidFill>
                  <a:srgbClr val="0000FF"/>
                </a:solidFill>
                <a:effectLst>
                  <a:glow rad="101600">
                    <a:schemeClr val="accent6">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THIẾT KẾ VÀ CÔNG NGHỆ</a:t>
            </a:r>
          </a:p>
        </p:txBody>
      </p:sp>
      <p:sp>
        <p:nvSpPr>
          <p:cNvPr id="17" name="Rectangle 16">
            <a:extLst>
              <a:ext uri="{FF2B5EF4-FFF2-40B4-BE49-F238E27FC236}">
                <a16:creationId xmlns:a16="http://schemas.microsoft.com/office/drawing/2014/main" id="{62834FD7-12E5-70D9-85FB-3BDF0AEB2C0A}"/>
              </a:ext>
            </a:extLst>
          </p:cNvPr>
          <p:cNvSpPr/>
          <p:nvPr/>
        </p:nvSpPr>
        <p:spPr>
          <a:xfrm>
            <a:off x="5826096" y="4748723"/>
            <a:ext cx="2812785" cy="344518"/>
          </a:xfrm>
          <a:prstGeom prst="rect">
            <a:avLst/>
          </a:prstGeom>
          <a:noFill/>
        </p:spPr>
        <p:txBody>
          <a:bodyPr wrap="square" lIns="91440" tIns="45720" rIns="91440" bIns="45720">
            <a:spAutoFit/>
          </a:bodyPr>
          <a:lstStyle/>
          <a:p>
            <a:pPr algn="ctr">
              <a:lnSpc>
                <a:spcPct val="130000"/>
              </a:lnSpc>
            </a:pPr>
            <a:r>
              <a:rPr lang="en-US" b="1">
                <a:ln w="13462">
                  <a:solidFill>
                    <a:srgbClr val="FF0000"/>
                  </a:solidFill>
                  <a:prstDash val="solid"/>
                </a:ln>
                <a:solidFill>
                  <a:srgbClr val="FF0000"/>
                </a:solidFill>
                <a:effectLst>
                  <a:glow rad="228600">
                    <a:schemeClr val="accent6">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GIÁO VIÊN: LÊ QUAN BÌNH</a:t>
            </a:r>
          </a:p>
        </p:txBody>
      </p:sp>
    </p:spTree>
    <p:extLst>
      <p:ext uri="{BB962C8B-B14F-4D97-AF65-F5344CB8AC3E}">
        <p14:creationId xmlns:p14="http://schemas.microsoft.com/office/powerpoint/2010/main" val="3021827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2030818"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KHOA HỌC</a:t>
            </a:r>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 KHÁI QUÁT VỀ KHOA HỌC, KĨ THUẬT, CÔNG NGHỆ</a:t>
            </a:r>
          </a:p>
        </p:txBody>
      </p:sp>
      <p:sp>
        <p:nvSpPr>
          <p:cNvPr id="9" name="Google Shape;3656;p50"/>
          <p:cNvSpPr/>
          <p:nvPr/>
        </p:nvSpPr>
        <p:spPr>
          <a:xfrm>
            <a:off x="1903228" y="770860"/>
            <a:ext cx="6368901" cy="1121735"/>
          </a:xfrm>
          <a:prstGeom prst="roundRect">
            <a:avLst>
              <a:gd name="adj" fmla="val 16667"/>
            </a:avLst>
          </a:prstGeom>
          <a:solidFill>
            <a:schemeClr val="bg1"/>
          </a:solidFill>
          <a:ln w="19050">
            <a:solidFill>
              <a:schemeClr val="tx1"/>
            </a:solidFill>
            <a:prstDash val="sysDot"/>
          </a:ln>
        </p:spPr>
        <p:txBody>
          <a:bodyPr spcFirstLastPara="1" wrap="square" lIns="91425" tIns="365750" rIns="91425" bIns="91425" anchor="ctr" anchorCtr="0">
            <a:noAutofit/>
          </a:bodyPr>
          <a:lstStyle/>
          <a:p>
            <a:pPr lvl="0" algn="ctr">
              <a:lnSpc>
                <a:spcPct val="150000"/>
              </a:lnSpc>
              <a:buClrTx/>
              <a:defRPr/>
            </a:pPr>
            <a:r>
              <a:rPr lang="en-US" sz="1800">
                <a:solidFill>
                  <a:schemeClr val="accent4">
                    <a:lumMod val="10000"/>
                  </a:schemeClr>
                </a:solidFill>
              </a:rPr>
              <a:t>Khi nói đến khoa học, chúng ta liên tưởng đến những ai? Công việc của họ là gì? </a:t>
            </a:r>
            <a:endParaRPr kumimoji="0" sz="1800" b="0" u="none" strike="noStrike" kern="0" cap="none" spc="0" normalizeH="0" baseline="0" noProof="0">
              <a:ln>
                <a:noFill/>
              </a:ln>
              <a:solidFill>
                <a:schemeClr val="accent4">
                  <a:lumMod val="10000"/>
                </a:schemeClr>
              </a:solidFill>
              <a:effectLst/>
              <a:uLnTx/>
              <a:uFillTx/>
              <a:latin typeface="Catamaran"/>
              <a:ea typeface="Catamaran"/>
              <a:cs typeface="Catamaran"/>
              <a:sym typeface="Catamar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50" y="2066975"/>
            <a:ext cx="4161568" cy="261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31218" y="2028709"/>
            <a:ext cx="3147238" cy="3000821"/>
          </a:xfrm>
          <a:prstGeom prst="rect">
            <a:avLst/>
          </a:prstGeom>
        </p:spPr>
        <p:txBody>
          <a:bodyPr wrap="square">
            <a:spAutoFit/>
          </a:bodyPr>
          <a:lstStyle/>
          <a:p>
            <a:pPr algn="just">
              <a:lnSpc>
                <a:spcPct val="150000"/>
              </a:lnSpc>
            </a:pPr>
            <a:r>
              <a:rPr lang="nl-NL" sz="1800">
                <a:solidFill>
                  <a:srgbClr val="002060"/>
                </a:solidFill>
              </a:rPr>
              <a:t>Nhà khoa học là người làm công tác nghiên cứu khoa học với các phương pháp nghiên cứu khác nhau trong các lĩnh vực, ngành nghề khác nhau, phục vụ cho mọi mặt đời sống của con người.</a:t>
            </a:r>
            <a:endParaRPr lang="en-US" sz="1800">
              <a:solidFill>
                <a:srgbClr val="002060"/>
              </a:solidFill>
            </a:endParaRPr>
          </a:p>
        </p:txBody>
      </p:sp>
      <p:sp>
        <p:nvSpPr>
          <p:cNvPr id="11" name="Rectangle 10"/>
          <p:cNvSpPr/>
          <p:nvPr/>
        </p:nvSpPr>
        <p:spPr>
          <a:xfrm>
            <a:off x="1733107" y="4678324"/>
            <a:ext cx="2254102" cy="39074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Nhà khoa học</a:t>
            </a:r>
          </a:p>
        </p:txBody>
      </p:sp>
      <p:pic>
        <p:nvPicPr>
          <p:cNvPr id="3" name="Picture 2">
            <a:extLst>
              <a:ext uri="{FF2B5EF4-FFF2-40B4-BE49-F238E27FC236}">
                <a16:creationId xmlns:a16="http://schemas.microsoft.com/office/drawing/2014/main" id="{EC2FD6AD-7817-84A3-C371-57BC6557CF09}"/>
              </a:ext>
            </a:extLst>
          </p:cNvPr>
          <p:cNvPicPr>
            <a:picLocks noChangeAspect="1"/>
          </p:cNvPicPr>
          <p:nvPr/>
        </p:nvPicPr>
        <p:blipFill>
          <a:blip r:embed="rId4"/>
          <a:stretch>
            <a:fillRect/>
          </a:stretch>
        </p:blipFill>
        <p:spPr>
          <a:xfrm>
            <a:off x="4643827" y="465176"/>
            <a:ext cx="887701" cy="553373"/>
          </a:xfrm>
          <a:prstGeom prst="rect">
            <a:avLst/>
          </a:prstGeom>
        </p:spPr>
      </p:pic>
    </p:spTree>
    <p:extLst>
      <p:ext uri="{BB962C8B-B14F-4D97-AF65-F5344CB8AC3E}">
        <p14:creationId xmlns:p14="http://schemas.microsoft.com/office/powerpoint/2010/main" val="37713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Vertical)">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156037" y="138643"/>
            <a:ext cx="8881635" cy="4922453"/>
            <a:chOff x="2206800" y="640728"/>
            <a:chExt cx="4730400" cy="3699222"/>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806;p31"/>
            <p:cNvSpPr/>
            <p:nvPr/>
          </p:nvSpPr>
          <p:spPr>
            <a:xfrm>
              <a:off x="3826454" y="640728"/>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Rectangle 1"/>
          <p:cNvSpPr/>
          <p:nvPr/>
        </p:nvSpPr>
        <p:spPr>
          <a:xfrm>
            <a:off x="3898691" y="220214"/>
            <a:ext cx="1667444" cy="400110"/>
          </a:xfrm>
          <a:prstGeom prst="rect">
            <a:avLst/>
          </a:prstGeom>
        </p:spPr>
        <p:txBody>
          <a:bodyPr wrap="none">
            <a:spAutoFit/>
          </a:bodyPr>
          <a:lstStyle/>
          <a:p>
            <a:r>
              <a:rPr lang="en-US" sz="2000" b="1">
                <a:solidFill>
                  <a:schemeClr val="bg1"/>
                </a:solidFill>
              </a:rPr>
              <a:t>2. KĨ THUẬT</a:t>
            </a:r>
          </a:p>
        </p:txBody>
      </p:sp>
      <p:sp>
        <p:nvSpPr>
          <p:cNvPr id="20" name="Snip Single Corner Rectangle 19"/>
          <p:cNvSpPr/>
          <p:nvPr/>
        </p:nvSpPr>
        <p:spPr>
          <a:xfrm>
            <a:off x="414672" y="914400"/>
            <a:ext cx="3774556" cy="3742661"/>
          </a:xfrm>
          <a:prstGeom prst="snip1Rect">
            <a:avLst/>
          </a:prstGeom>
          <a:solidFill>
            <a:schemeClr val="bg1"/>
          </a:solidFill>
          <a:ln w="19050">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800" i="1">
              <a:solidFill>
                <a:srgbClr val="002060"/>
              </a:solidFill>
            </a:endParaRPr>
          </a:p>
          <a:p>
            <a:pPr algn="just">
              <a:lnSpc>
                <a:spcPct val="150000"/>
              </a:lnSpc>
            </a:pPr>
            <a:r>
              <a:rPr lang="en-US" sz="1800" i="1">
                <a:solidFill>
                  <a:srgbClr val="002060"/>
                </a:solidFill>
              </a:rPr>
              <a:t>1. Vấn đề cần giải quyết trong mỗi tình huống là gì?</a:t>
            </a:r>
            <a:endParaRPr lang="en-US" sz="1800">
              <a:solidFill>
                <a:srgbClr val="002060"/>
              </a:solidFill>
            </a:endParaRPr>
          </a:p>
          <a:p>
            <a:pPr algn="just">
              <a:lnSpc>
                <a:spcPct val="150000"/>
              </a:lnSpc>
            </a:pPr>
            <a:r>
              <a:rPr lang="en-US" sz="1800" i="1">
                <a:solidFill>
                  <a:srgbClr val="002060"/>
                </a:solidFill>
              </a:rPr>
              <a:t>2. Vấn đề đã được giải quyết như thế nào?</a:t>
            </a:r>
            <a:endParaRPr lang="en-US" sz="1800">
              <a:solidFill>
                <a:srgbClr val="002060"/>
              </a:solidFill>
            </a:endParaRPr>
          </a:p>
          <a:p>
            <a:pPr algn="just">
              <a:lnSpc>
                <a:spcPct val="150000"/>
              </a:lnSpc>
            </a:pPr>
            <a:r>
              <a:rPr lang="en-US" sz="1800" i="1">
                <a:solidFill>
                  <a:srgbClr val="002060"/>
                </a:solidFill>
              </a:rPr>
              <a:t>3. Cơ sở khoa học nào đã được sử dụng để giải quyết vấn đề</a:t>
            </a:r>
            <a:r>
              <a:rPr lang="en-US" sz="1800" i="1"/>
              <a:t>?</a:t>
            </a:r>
            <a:endParaRPr lang="en-US" sz="180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208" y="1010093"/>
            <a:ext cx="2265740" cy="296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519" y="1010093"/>
            <a:ext cx="2227300" cy="296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04208" y="4264366"/>
            <a:ext cx="4677884" cy="353943"/>
          </a:xfrm>
          <a:prstGeom prst="rect">
            <a:avLst/>
          </a:prstGeom>
          <a:noFill/>
        </p:spPr>
        <p:txBody>
          <a:bodyPr wrap="none" rtlCol="0">
            <a:spAutoFit/>
          </a:bodyPr>
          <a:lstStyle/>
          <a:p>
            <a:r>
              <a:rPr lang="en-US" sz="1700">
                <a:solidFill>
                  <a:schemeClr val="tx1"/>
                </a:solidFill>
              </a:rPr>
              <a:t>Hình 1.3. Ứng dụng khoa học trong cuộc sống</a:t>
            </a:r>
          </a:p>
        </p:txBody>
      </p:sp>
      <p:pic>
        <p:nvPicPr>
          <p:cNvPr id="4" name="Picture 3">
            <a:extLst>
              <a:ext uri="{FF2B5EF4-FFF2-40B4-BE49-F238E27FC236}">
                <a16:creationId xmlns:a16="http://schemas.microsoft.com/office/drawing/2014/main" id="{CE7C7FA9-3E94-0C27-CA8B-79CFCB97A7E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03498" y="1010093"/>
            <a:ext cx="1381068" cy="978984"/>
          </a:xfrm>
          <a:prstGeom prst="rect">
            <a:avLst/>
          </a:prstGeom>
        </p:spPr>
      </p:pic>
    </p:spTree>
    <p:extLst>
      <p:ext uri="{BB962C8B-B14F-4D97-AF65-F5344CB8AC3E}">
        <p14:creationId xmlns:p14="http://schemas.microsoft.com/office/powerpoint/2010/main" val="21010103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wipe(down)">
                                      <p:cBhvr>
                                        <p:cTn id="21" dur="500"/>
                                        <p:tgtEl>
                                          <p:spTgt spid="4098"/>
                                        </p:tgtEl>
                                      </p:cBhvr>
                                    </p:animEffect>
                                  </p:childTnLst>
                                </p:cTn>
                              </p:par>
                              <p:par>
                                <p:cTn id="22" presetID="22" presetClass="entr" presetSubtype="4"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wipe(down)">
                                      <p:cBhvr>
                                        <p:cTn id="24" dur="500"/>
                                        <p:tgtEl>
                                          <p:spTgt spid="409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283364" y="0"/>
            <a:ext cx="8552293" cy="4922872"/>
            <a:chOff x="2206800" y="624803"/>
            <a:chExt cx="4730400" cy="3715147"/>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806;p31"/>
            <p:cNvSpPr/>
            <p:nvPr/>
          </p:nvSpPr>
          <p:spPr>
            <a:xfrm rot="21396365">
              <a:off x="3826454" y="624803"/>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Rectangle 7"/>
          <p:cNvSpPr/>
          <p:nvPr/>
        </p:nvSpPr>
        <p:spPr>
          <a:xfrm>
            <a:off x="3898691" y="144341"/>
            <a:ext cx="1667444" cy="400110"/>
          </a:xfrm>
          <a:prstGeom prst="rect">
            <a:avLst/>
          </a:prstGeom>
        </p:spPr>
        <p:txBody>
          <a:bodyPr wrap="none">
            <a:spAutoFit/>
          </a:bodyPr>
          <a:lstStyle/>
          <a:p>
            <a:r>
              <a:rPr lang="en-US" sz="2000" b="1">
                <a:solidFill>
                  <a:schemeClr val="bg1"/>
                </a:solidFill>
              </a:rPr>
              <a:t>2. KĨ THUẬT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90" y="427493"/>
            <a:ext cx="2725460" cy="356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44589" y="4146697"/>
            <a:ext cx="2725461" cy="478465"/>
          </a:xfrm>
          <a:prstGeom prst="round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70C0"/>
                </a:solidFill>
              </a:rPr>
              <a:t>Tình huống 1</a:t>
            </a:r>
          </a:p>
        </p:txBody>
      </p:sp>
      <p:sp>
        <p:nvSpPr>
          <p:cNvPr id="4" name="Rectangle 3"/>
          <p:cNvSpPr/>
          <p:nvPr/>
        </p:nvSpPr>
        <p:spPr>
          <a:xfrm>
            <a:off x="3561907" y="765543"/>
            <a:ext cx="127591" cy="4051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47951" y="925032"/>
            <a:ext cx="5228216"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t>Vấn đề cần giải quyết</a:t>
            </a:r>
            <a:r>
              <a:rPr lang="fr-FR" sz="1600"/>
              <a:t>: Kéo vật nặng lên cao </a:t>
            </a:r>
            <a:endParaRPr lang="en-US" sz="1600"/>
          </a:p>
        </p:txBody>
      </p:sp>
      <p:sp>
        <p:nvSpPr>
          <p:cNvPr id="20" name="Rectangle 19"/>
          <p:cNvSpPr/>
          <p:nvPr/>
        </p:nvSpPr>
        <p:spPr>
          <a:xfrm>
            <a:off x="3447951" y="1939394"/>
            <a:ext cx="5228216"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t>Cách giải quyết</a:t>
            </a:r>
            <a:r>
              <a:rPr lang="fr-FR" sz="1600"/>
              <a:t>: Dùng ròng rọc cố định.</a:t>
            </a:r>
            <a:endParaRPr lang="en-US" sz="1600"/>
          </a:p>
        </p:txBody>
      </p:sp>
      <p:sp>
        <p:nvSpPr>
          <p:cNvPr id="21" name="Rectangle 20"/>
          <p:cNvSpPr/>
          <p:nvPr/>
        </p:nvSpPr>
        <p:spPr>
          <a:xfrm>
            <a:off x="3447951" y="2923953"/>
            <a:ext cx="5228216" cy="17756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b="1"/>
              <a:t>Cơ sở khoa học</a:t>
            </a:r>
            <a:r>
              <a:rPr lang="vi-VN" sz="1600"/>
              <a:t>: Lực ta cần phải tác dụng vào đầu dây để kéo vật lên có hướng thay đổi so với hướng của lực tác dụng vào vật để kéo vật lên theo phương thẳng đứng, có độ lớn không nhỏ hơn trọng lượng của vật.</a:t>
            </a:r>
          </a:p>
        </p:txBody>
      </p:sp>
    </p:spTree>
    <p:extLst>
      <p:ext uri="{BB962C8B-B14F-4D97-AF65-F5344CB8AC3E}">
        <p14:creationId xmlns:p14="http://schemas.microsoft.com/office/powerpoint/2010/main" val="16036831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283364" y="0"/>
            <a:ext cx="8552293" cy="4922872"/>
            <a:chOff x="2206800" y="624803"/>
            <a:chExt cx="4730400" cy="3715147"/>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806;p31"/>
            <p:cNvSpPr/>
            <p:nvPr/>
          </p:nvSpPr>
          <p:spPr>
            <a:xfrm rot="21396365">
              <a:off x="3826454" y="624803"/>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Rectangle 7"/>
          <p:cNvSpPr/>
          <p:nvPr/>
        </p:nvSpPr>
        <p:spPr>
          <a:xfrm>
            <a:off x="3898691" y="144341"/>
            <a:ext cx="1422184" cy="400110"/>
          </a:xfrm>
          <a:prstGeom prst="rect">
            <a:avLst/>
          </a:prstGeom>
        </p:spPr>
        <p:txBody>
          <a:bodyPr wrap="none">
            <a:spAutoFit/>
          </a:bodyPr>
          <a:lstStyle/>
          <a:p>
            <a:r>
              <a:rPr lang="en-US" sz="2000" b="1">
                <a:solidFill>
                  <a:schemeClr val="bg1"/>
                </a:solidFill>
              </a:rPr>
              <a:t>2. Kĩ thuật</a:t>
            </a:r>
          </a:p>
        </p:txBody>
      </p:sp>
      <p:sp>
        <p:nvSpPr>
          <p:cNvPr id="2" name="Rounded Rectangle 1"/>
          <p:cNvSpPr/>
          <p:nvPr/>
        </p:nvSpPr>
        <p:spPr>
          <a:xfrm>
            <a:off x="444589" y="4146697"/>
            <a:ext cx="2725461" cy="478465"/>
          </a:xfrm>
          <a:prstGeom prst="round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70C0"/>
                </a:solidFill>
              </a:rPr>
              <a:t>Tình huống 2</a:t>
            </a:r>
          </a:p>
        </p:txBody>
      </p:sp>
      <p:sp>
        <p:nvSpPr>
          <p:cNvPr id="4" name="Rectangle 3"/>
          <p:cNvSpPr/>
          <p:nvPr/>
        </p:nvSpPr>
        <p:spPr>
          <a:xfrm>
            <a:off x="3561907" y="765543"/>
            <a:ext cx="127591" cy="4051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47951" y="925032"/>
            <a:ext cx="4951770"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600" b="1"/>
              <a:t>Vấn đề cần giải quyết</a:t>
            </a:r>
            <a:r>
              <a:rPr lang="fr-FR" sz="1600"/>
              <a:t>: Dịch chuyển vật nặng</a:t>
            </a:r>
            <a:endParaRPr lang="en-US" sz="1600"/>
          </a:p>
        </p:txBody>
      </p:sp>
      <p:sp>
        <p:nvSpPr>
          <p:cNvPr id="20" name="Rectangle 19"/>
          <p:cNvSpPr/>
          <p:nvPr/>
        </p:nvSpPr>
        <p:spPr>
          <a:xfrm>
            <a:off x="3447951" y="1976607"/>
            <a:ext cx="4951770"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latin typeface="+mj-lt"/>
              </a:rPr>
              <a:t>Cách giải quyết</a:t>
            </a:r>
            <a:r>
              <a:rPr lang="fr-FR" sz="1600">
                <a:latin typeface="+mj-lt"/>
              </a:rPr>
              <a:t>: Dùng thanh cứng làm đòn bẩy.</a:t>
            </a:r>
            <a:endParaRPr lang="en-US" sz="1600">
              <a:latin typeface="+mj-lt"/>
            </a:endParaRPr>
          </a:p>
        </p:txBody>
      </p:sp>
      <p:sp>
        <p:nvSpPr>
          <p:cNvPr id="21" name="Rectangle 20"/>
          <p:cNvSpPr/>
          <p:nvPr/>
        </p:nvSpPr>
        <p:spPr>
          <a:xfrm>
            <a:off x="3447951" y="3030278"/>
            <a:ext cx="4951770" cy="13556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b="1"/>
              <a:t>Cơ sở khoa học</a:t>
            </a:r>
            <a:r>
              <a:rPr lang="vi-VN" sz="1600"/>
              <a:t>: Vật rắn được sử dụng làm điểm tựa để giảm bớt sự độ lớn của lực khi nâng hoặc di chuyển vị trí của vật nặng.</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88" y="456152"/>
            <a:ext cx="2725461" cy="353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7293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802;p31"/>
          <p:cNvSpPr/>
          <p:nvPr/>
        </p:nvSpPr>
        <p:spPr>
          <a:xfrm>
            <a:off x="283364" y="236854"/>
            <a:ext cx="8552293" cy="4686018"/>
          </a:xfrm>
          <a:prstGeom prst="roundRect">
            <a:avLst>
              <a:gd name="adj" fmla="val 4762"/>
            </a:avLst>
          </a:prstGeom>
          <a:solidFill>
            <a:schemeClr val="bg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633" y="1238692"/>
            <a:ext cx="2817629" cy="212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Google Shape;1806;p31"/>
          <p:cNvSpPr/>
          <p:nvPr/>
        </p:nvSpPr>
        <p:spPr>
          <a:xfrm rot="21401627">
            <a:off x="2999614" y="77833"/>
            <a:ext cx="2719048" cy="688793"/>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3712048" y="222174"/>
            <a:ext cx="1667444" cy="400110"/>
          </a:xfrm>
          <a:prstGeom prst="rect">
            <a:avLst/>
          </a:prstGeom>
        </p:spPr>
        <p:txBody>
          <a:bodyPr wrap="none">
            <a:spAutoFit/>
          </a:bodyPr>
          <a:lstStyle/>
          <a:p>
            <a:r>
              <a:rPr lang="en-US" sz="2000" b="1">
                <a:solidFill>
                  <a:schemeClr val="bg1"/>
                </a:solidFill>
              </a:rPr>
              <a:t>2. KĨ THUẬT</a:t>
            </a:r>
          </a:p>
        </p:txBody>
      </p:sp>
      <p:sp>
        <p:nvSpPr>
          <p:cNvPr id="12" name="Rounded Rectangular Callout 11"/>
          <p:cNvSpPr/>
          <p:nvPr/>
        </p:nvSpPr>
        <p:spPr>
          <a:xfrm flipV="1">
            <a:off x="5905845" y="1010091"/>
            <a:ext cx="2610834" cy="1137685"/>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19" name="Rounded Rectangular Callout 18"/>
          <p:cNvSpPr/>
          <p:nvPr/>
        </p:nvSpPr>
        <p:spPr>
          <a:xfrm flipV="1">
            <a:off x="5736261" y="2546974"/>
            <a:ext cx="2780417" cy="1131890"/>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20" name="Rounded Rectangular Callout 19"/>
          <p:cNvSpPr/>
          <p:nvPr/>
        </p:nvSpPr>
        <p:spPr>
          <a:xfrm flipH="1" flipV="1">
            <a:off x="382771" y="1434080"/>
            <a:ext cx="2535861" cy="865678"/>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72" y="3313812"/>
            <a:ext cx="1154141" cy="1609059"/>
          </a:xfrm>
          <a:prstGeom prst="rect">
            <a:avLst/>
          </a:prstGeom>
        </p:spPr>
      </p:pic>
      <p:sp>
        <p:nvSpPr>
          <p:cNvPr id="2" name="Rectangle 1"/>
          <p:cNvSpPr/>
          <p:nvPr/>
        </p:nvSpPr>
        <p:spPr>
          <a:xfrm>
            <a:off x="768889" y="1658016"/>
            <a:ext cx="1763624" cy="400110"/>
          </a:xfrm>
          <a:prstGeom prst="rect">
            <a:avLst/>
          </a:prstGeom>
        </p:spPr>
        <p:txBody>
          <a:bodyPr wrap="none">
            <a:spAutoFit/>
          </a:bodyPr>
          <a:lstStyle/>
          <a:p>
            <a:r>
              <a:rPr lang="en-US" sz="2000">
                <a:solidFill>
                  <a:schemeClr val="bg1"/>
                </a:solidFill>
              </a:rPr>
              <a:t>Kĩ thuật là gì?</a:t>
            </a:r>
          </a:p>
        </p:txBody>
      </p:sp>
      <p:sp>
        <p:nvSpPr>
          <p:cNvPr id="3" name="Rectangle 2"/>
          <p:cNvSpPr/>
          <p:nvPr/>
        </p:nvSpPr>
        <p:spPr>
          <a:xfrm>
            <a:off x="6065791" y="1038637"/>
            <a:ext cx="2388795" cy="1015663"/>
          </a:xfrm>
          <a:prstGeom prst="rect">
            <a:avLst/>
          </a:prstGeom>
        </p:spPr>
        <p:txBody>
          <a:bodyPr wrap="none">
            <a:spAutoFit/>
          </a:bodyPr>
          <a:lstStyle/>
          <a:p>
            <a:pPr>
              <a:lnSpc>
                <a:spcPct val="150000"/>
              </a:lnSpc>
            </a:pPr>
            <a:r>
              <a:rPr lang="en-US" sz="2000">
                <a:solidFill>
                  <a:schemeClr val="bg1"/>
                </a:solidFill>
              </a:rPr>
              <a:t>Vai trò của kĩ thuật </a:t>
            </a:r>
          </a:p>
          <a:p>
            <a:pPr>
              <a:lnSpc>
                <a:spcPct val="150000"/>
              </a:lnSpc>
            </a:pPr>
            <a:r>
              <a:rPr lang="en-US" sz="2000">
                <a:solidFill>
                  <a:schemeClr val="bg1"/>
                </a:solidFill>
              </a:rPr>
              <a:t>trong cuộc sống?</a:t>
            </a:r>
          </a:p>
        </p:txBody>
      </p:sp>
      <p:sp>
        <p:nvSpPr>
          <p:cNvPr id="4" name="Rectangle 3"/>
          <p:cNvSpPr/>
          <p:nvPr/>
        </p:nvSpPr>
        <p:spPr>
          <a:xfrm>
            <a:off x="5736261" y="2618134"/>
            <a:ext cx="2792752" cy="915315"/>
          </a:xfrm>
          <a:prstGeom prst="rect">
            <a:avLst/>
          </a:prstGeom>
        </p:spPr>
        <p:txBody>
          <a:bodyPr wrap="none">
            <a:spAutoFit/>
          </a:bodyPr>
          <a:lstStyle/>
          <a:p>
            <a:pPr algn="ctr">
              <a:lnSpc>
                <a:spcPct val="150000"/>
              </a:lnSpc>
            </a:pPr>
            <a:r>
              <a:rPr lang="en-US" sz="1900">
                <a:solidFill>
                  <a:schemeClr val="bg1"/>
                </a:solidFill>
              </a:rPr>
              <a:t>Kĩ thuật được chia </a:t>
            </a:r>
          </a:p>
          <a:p>
            <a:pPr algn="ctr">
              <a:lnSpc>
                <a:spcPct val="150000"/>
              </a:lnSpc>
            </a:pPr>
            <a:r>
              <a:rPr lang="en-US" sz="1900">
                <a:solidFill>
                  <a:schemeClr val="bg1"/>
                </a:solidFill>
              </a:rPr>
              <a:t>thành các lĩnh vực nào?</a:t>
            </a:r>
          </a:p>
        </p:txBody>
      </p:sp>
    </p:spTree>
    <p:extLst>
      <p:ext uri="{BB962C8B-B14F-4D97-AF65-F5344CB8AC3E}">
        <p14:creationId xmlns:p14="http://schemas.microsoft.com/office/powerpoint/2010/main" val="2165989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333636" y="0"/>
            <a:ext cx="8552293" cy="5039831"/>
            <a:chOff x="2206800" y="536538"/>
            <a:chExt cx="4730400" cy="3803412"/>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806;p31"/>
            <p:cNvSpPr/>
            <p:nvPr/>
          </p:nvSpPr>
          <p:spPr>
            <a:xfrm>
              <a:off x="3826454" y="536538"/>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Rectangle 7"/>
          <p:cNvSpPr/>
          <p:nvPr/>
        </p:nvSpPr>
        <p:spPr>
          <a:xfrm>
            <a:off x="3887134" y="144341"/>
            <a:ext cx="1667444" cy="400110"/>
          </a:xfrm>
          <a:prstGeom prst="rect">
            <a:avLst/>
          </a:prstGeom>
        </p:spPr>
        <p:txBody>
          <a:bodyPr wrap="none">
            <a:spAutoFit/>
          </a:bodyPr>
          <a:lstStyle/>
          <a:p>
            <a:r>
              <a:rPr lang="en-US" sz="2000" b="1">
                <a:solidFill>
                  <a:schemeClr val="bg1"/>
                </a:solidFill>
              </a:rPr>
              <a:t>2. KĨ THUẬT</a:t>
            </a:r>
          </a:p>
        </p:txBody>
      </p:sp>
      <p:sp>
        <p:nvSpPr>
          <p:cNvPr id="2" name="Rectangle 1"/>
          <p:cNvSpPr/>
          <p:nvPr/>
        </p:nvSpPr>
        <p:spPr>
          <a:xfrm>
            <a:off x="430618" y="802035"/>
            <a:ext cx="4290238" cy="1893339"/>
          </a:xfrm>
          <a:prstGeom prst="rect">
            <a:avLst/>
          </a:prstGeom>
        </p:spPr>
        <p:txBody>
          <a:bodyPr wrap="square">
            <a:spAutoFit/>
          </a:bodyPr>
          <a:lstStyle/>
          <a:p>
            <a:pPr marL="285750" indent="-285750" algn="just">
              <a:lnSpc>
                <a:spcPct val="150000"/>
              </a:lnSpc>
              <a:buClr>
                <a:srgbClr val="FF0000"/>
              </a:buClr>
              <a:buFont typeface="Wingdings" pitchFamily="2" charset="2"/>
              <a:buChar char="v"/>
            </a:pPr>
            <a:r>
              <a:rPr lang="nl-NL" sz="1600">
                <a:solidFill>
                  <a:srgbClr val="FF0000"/>
                </a:solidFill>
              </a:rPr>
              <a:t>Kĩ thuật là việc ứng dụng các nguyên lí khoa học vào thiết kế, chế tạo, vận hành các máy móc, thiết bị, công trình, quy trình và hệ thống một cách hiệu quả và kinh tế nhất.</a:t>
            </a:r>
            <a:endParaRPr lang="en-US" sz="1600">
              <a:solidFill>
                <a:srgbClr val="FF0000"/>
              </a:solidFill>
            </a:endParaRPr>
          </a:p>
        </p:txBody>
      </p:sp>
      <p:sp>
        <p:nvSpPr>
          <p:cNvPr id="3" name="Rectangle 2"/>
          <p:cNvSpPr/>
          <p:nvPr/>
        </p:nvSpPr>
        <p:spPr>
          <a:xfrm>
            <a:off x="4869712" y="830734"/>
            <a:ext cx="3742660" cy="1569660"/>
          </a:xfrm>
          <a:prstGeom prst="rect">
            <a:avLst/>
          </a:prstGeom>
        </p:spPr>
        <p:txBody>
          <a:bodyPr wrap="square">
            <a:spAutoFit/>
          </a:bodyPr>
          <a:lstStyle/>
          <a:p>
            <a:pPr marL="285750" indent="-285750" algn="just">
              <a:lnSpc>
                <a:spcPct val="150000"/>
              </a:lnSpc>
              <a:buClr>
                <a:srgbClr val="FF0000"/>
              </a:buClr>
              <a:buFont typeface="Wingdings" pitchFamily="2" charset="2"/>
              <a:buChar char="v"/>
            </a:pPr>
            <a:r>
              <a:rPr lang="nl-NL" sz="1600">
                <a:solidFill>
                  <a:srgbClr val="FF0000"/>
                </a:solidFill>
              </a:rPr>
              <a:t>Vai trò: Tạo ra các giải pháp, sản phẩm, công nghệ mới, phục vụ nhu cầu của đời sống, sản xuất, kiến tạo môi trường sống...</a:t>
            </a:r>
            <a:endParaRPr lang="en-US" sz="160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7" y="2822963"/>
            <a:ext cx="4003379" cy="209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670" y="2822963"/>
            <a:ext cx="3625702" cy="209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989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heel(1)">
                                      <p:cBhvr>
                                        <p:cTn id="17" dur="2000"/>
                                        <p:tgtEl>
                                          <p:spTgt spid="5122"/>
                                        </p:tgtEl>
                                      </p:cBhvr>
                                    </p:animEffect>
                                  </p:childTnLst>
                                </p:cTn>
                              </p:par>
                              <p:par>
                                <p:cTn id="18" presetID="21" presetClass="entr" presetSubtype="1"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heel(1)">
                                      <p:cBhvr>
                                        <p:cTn id="2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802;p31"/>
          <p:cNvSpPr/>
          <p:nvPr/>
        </p:nvSpPr>
        <p:spPr>
          <a:xfrm>
            <a:off x="283363" y="236854"/>
            <a:ext cx="8552293" cy="4686018"/>
          </a:xfrm>
          <a:prstGeom prst="roundRect">
            <a:avLst>
              <a:gd name="adj" fmla="val 4762"/>
            </a:avLst>
          </a:prstGeom>
          <a:solidFill>
            <a:schemeClr val="bg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806;p31"/>
          <p:cNvSpPr/>
          <p:nvPr/>
        </p:nvSpPr>
        <p:spPr>
          <a:xfrm rot="21433006">
            <a:off x="2999613" y="4751"/>
            <a:ext cx="2719048" cy="688793"/>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3712048" y="149092"/>
            <a:ext cx="1667444" cy="400110"/>
          </a:xfrm>
          <a:prstGeom prst="rect">
            <a:avLst/>
          </a:prstGeom>
        </p:spPr>
        <p:txBody>
          <a:bodyPr wrap="none">
            <a:spAutoFit/>
          </a:bodyPr>
          <a:lstStyle/>
          <a:p>
            <a:r>
              <a:rPr lang="en-US" sz="2000" b="1">
                <a:solidFill>
                  <a:schemeClr val="bg1"/>
                </a:solidFill>
              </a:rPr>
              <a:t>2. KĨ THUẬT</a:t>
            </a:r>
          </a:p>
        </p:txBody>
      </p:sp>
      <p:sp>
        <p:nvSpPr>
          <p:cNvPr id="19" name="Rounded Rectangular Callout 18"/>
          <p:cNvSpPr/>
          <p:nvPr/>
        </p:nvSpPr>
        <p:spPr>
          <a:xfrm>
            <a:off x="720506" y="896855"/>
            <a:ext cx="4558216" cy="623602"/>
          </a:xfrm>
          <a:prstGeom prst="wedgeRoundRectCallout">
            <a:avLst>
              <a:gd name="adj1" fmla="val -55921"/>
              <a:gd name="adj2" fmla="val -47321"/>
              <a:gd name="adj3" fmla="val 16667"/>
            </a:avLst>
          </a:prstGeom>
          <a:solidFill>
            <a:schemeClr val="accent3">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a:solidFill>
                  <a:srgbClr val="FF0000"/>
                </a:solidFill>
              </a:rPr>
              <a:t>Kĩ thuật được chia thành các lĩnh vực:</a:t>
            </a:r>
            <a:endParaRPr lang="en-US" sz="2000" dirty="0">
              <a:solidFill>
                <a:srgbClr val="FF0000"/>
              </a:solidFill>
            </a:endParaRPr>
          </a:p>
        </p:txBody>
      </p:sp>
      <p:pic>
        <p:nvPicPr>
          <p:cNvPr id="16" name="Google Shape;405;p17"/>
          <p:cNvPicPr preferRelativeResize="0"/>
          <p:nvPr/>
        </p:nvPicPr>
        <p:blipFill>
          <a:blip r:embed="rId2">
            <a:extLst>
              <a:ext uri="{28A0092B-C50C-407E-A947-70E740481C1C}">
                <a14:useLocalDpi xmlns:a14="http://schemas.microsoft.com/office/drawing/2010/main" val="0"/>
              </a:ext>
            </a:extLst>
          </a:blip>
          <a:stretch>
            <a:fillRect/>
          </a:stretch>
        </p:blipFill>
        <p:spPr>
          <a:xfrm>
            <a:off x="854835" y="1667983"/>
            <a:ext cx="1750141" cy="1596211"/>
          </a:xfrm>
          <a:prstGeom prst="ellipse">
            <a:avLst/>
          </a:prstGeom>
          <a:noFill/>
          <a:ln>
            <a:noFill/>
          </a:ln>
        </p:spPr>
      </p:pic>
      <p:pic>
        <p:nvPicPr>
          <p:cNvPr id="17" name="Google Shape;405;p17"/>
          <p:cNvPicPr preferRelativeResize="0"/>
          <p:nvPr/>
        </p:nvPicPr>
        <p:blipFill>
          <a:blip r:embed="rId3">
            <a:extLst>
              <a:ext uri="{28A0092B-C50C-407E-A947-70E740481C1C}">
                <a14:useLocalDpi xmlns:a14="http://schemas.microsoft.com/office/drawing/2010/main" val="0"/>
              </a:ext>
            </a:extLst>
          </a:blip>
          <a:stretch>
            <a:fillRect/>
          </a:stretch>
        </p:blipFill>
        <p:spPr>
          <a:xfrm>
            <a:off x="2715188" y="2223755"/>
            <a:ext cx="1750141" cy="1596212"/>
          </a:xfrm>
          <a:prstGeom prst="ellipse">
            <a:avLst/>
          </a:prstGeom>
          <a:noFill/>
          <a:ln>
            <a:noFill/>
          </a:ln>
        </p:spPr>
      </p:pic>
      <p:pic>
        <p:nvPicPr>
          <p:cNvPr id="18" name="Google Shape;405;p17"/>
          <p:cNvPicPr preferRelativeResize="0"/>
          <p:nvPr/>
        </p:nvPicPr>
        <p:blipFill>
          <a:blip r:embed="rId4">
            <a:extLst>
              <a:ext uri="{28A0092B-C50C-407E-A947-70E740481C1C}">
                <a14:useLocalDpi xmlns:a14="http://schemas.microsoft.com/office/drawing/2010/main" val="0"/>
              </a:ext>
            </a:extLst>
          </a:blip>
          <a:stretch>
            <a:fillRect/>
          </a:stretch>
        </p:blipFill>
        <p:spPr>
          <a:xfrm>
            <a:off x="4675467" y="2223755"/>
            <a:ext cx="1750141" cy="1596212"/>
          </a:xfrm>
          <a:prstGeom prst="ellipse">
            <a:avLst/>
          </a:prstGeom>
          <a:noFill/>
          <a:ln>
            <a:noFill/>
          </a:ln>
        </p:spPr>
      </p:pic>
      <p:pic>
        <p:nvPicPr>
          <p:cNvPr id="23" name="Google Shape;405;p17"/>
          <p:cNvPicPr preferRelativeResize="0"/>
          <p:nvPr/>
        </p:nvPicPr>
        <p:blipFill>
          <a:blip r:embed="rId5">
            <a:extLst>
              <a:ext uri="{28A0092B-C50C-407E-A947-70E740481C1C}">
                <a14:useLocalDpi xmlns:a14="http://schemas.microsoft.com/office/drawing/2010/main" val="0"/>
              </a:ext>
            </a:extLst>
          </a:blip>
          <a:stretch>
            <a:fillRect/>
          </a:stretch>
        </p:blipFill>
        <p:spPr>
          <a:xfrm>
            <a:off x="6572038" y="1667983"/>
            <a:ext cx="1750141" cy="1596211"/>
          </a:xfrm>
          <a:prstGeom prst="ellipse">
            <a:avLst/>
          </a:prstGeom>
          <a:noFill/>
          <a:ln>
            <a:noFill/>
          </a:ln>
        </p:spPr>
      </p:pic>
      <p:sp>
        <p:nvSpPr>
          <p:cNvPr id="5" name="Rounded Rectangle 4"/>
          <p:cNvSpPr/>
          <p:nvPr/>
        </p:nvSpPr>
        <p:spPr>
          <a:xfrm>
            <a:off x="854835" y="3423684"/>
            <a:ext cx="1750141" cy="691116"/>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Kĩ thuật cơ khí</a:t>
            </a:r>
          </a:p>
        </p:txBody>
      </p:sp>
      <p:sp>
        <p:nvSpPr>
          <p:cNvPr id="24" name="Rounded Rectangle 23"/>
          <p:cNvSpPr/>
          <p:nvPr/>
        </p:nvSpPr>
        <p:spPr>
          <a:xfrm>
            <a:off x="2715188" y="3921642"/>
            <a:ext cx="1750141" cy="69111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Kĩ thuật điện</a:t>
            </a:r>
          </a:p>
        </p:txBody>
      </p:sp>
      <p:sp>
        <p:nvSpPr>
          <p:cNvPr id="25" name="Rounded Rectangle 24"/>
          <p:cNvSpPr/>
          <p:nvPr/>
        </p:nvSpPr>
        <p:spPr>
          <a:xfrm>
            <a:off x="4675467" y="3921642"/>
            <a:ext cx="1896229" cy="69111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a:solidFill>
                  <a:srgbClr val="FF0000"/>
                </a:solidFill>
              </a:rPr>
              <a:t>Kĩ thuật xây dựng</a:t>
            </a:r>
          </a:p>
        </p:txBody>
      </p:sp>
      <p:sp>
        <p:nvSpPr>
          <p:cNvPr id="26" name="Rounded Rectangle 25"/>
          <p:cNvSpPr/>
          <p:nvPr/>
        </p:nvSpPr>
        <p:spPr>
          <a:xfrm>
            <a:off x="6727551" y="3423684"/>
            <a:ext cx="1750141" cy="69111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rPr>
              <a:t>Kĩ thuật hóa học</a:t>
            </a:r>
          </a:p>
        </p:txBody>
      </p:sp>
    </p:spTree>
    <p:extLst>
      <p:ext uri="{BB962C8B-B14F-4D97-AF65-F5344CB8AC3E}">
        <p14:creationId xmlns:p14="http://schemas.microsoft.com/office/powerpoint/2010/main" val="21196169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802;p31"/>
          <p:cNvSpPr/>
          <p:nvPr/>
        </p:nvSpPr>
        <p:spPr>
          <a:xfrm>
            <a:off x="283363" y="236854"/>
            <a:ext cx="8552293" cy="4686018"/>
          </a:xfrm>
          <a:prstGeom prst="roundRect">
            <a:avLst>
              <a:gd name="adj" fmla="val 4762"/>
            </a:avLst>
          </a:prstGeom>
          <a:solidFill>
            <a:schemeClr val="bg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806;p31"/>
          <p:cNvSpPr/>
          <p:nvPr/>
        </p:nvSpPr>
        <p:spPr>
          <a:xfrm rot="21433006">
            <a:off x="2997688" y="4798"/>
            <a:ext cx="2719048" cy="6095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3712048" y="76888"/>
            <a:ext cx="1667444" cy="400110"/>
          </a:xfrm>
          <a:prstGeom prst="rect">
            <a:avLst/>
          </a:prstGeom>
        </p:spPr>
        <p:txBody>
          <a:bodyPr wrap="none">
            <a:spAutoFit/>
          </a:bodyPr>
          <a:lstStyle/>
          <a:p>
            <a:r>
              <a:rPr lang="en-US" sz="2000" b="1">
                <a:solidFill>
                  <a:schemeClr val="bg1"/>
                </a:solidFill>
              </a:rPr>
              <a:t>2. KĨ THUẬT</a:t>
            </a:r>
          </a:p>
        </p:txBody>
      </p:sp>
      <p:sp>
        <p:nvSpPr>
          <p:cNvPr id="3" name="Pentagon 2"/>
          <p:cNvSpPr/>
          <p:nvPr/>
        </p:nvSpPr>
        <p:spPr>
          <a:xfrm>
            <a:off x="1879567" y="839932"/>
            <a:ext cx="2745438" cy="52099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rgbClr val="002060"/>
                </a:solidFill>
              </a:rPr>
              <a:t>Đố em biết họ là ai?</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286" y="1522658"/>
            <a:ext cx="2586967" cy="269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148" y="1522657"/>
            <a:ext cx="2515702" cy="269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32" y="1522658"/>
            <a:ext cx="2516660" cy="270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9504" y="4331363"/>
            <a:ext cx="1813317" cy="369332"/>
          </a:xfrm>
          <a:prstGeom prst="rect">
            <a:avLst/>
          </a:prstGeom>
          <a:noFill/>
        </p:spPr>
        <p:txBody>
          <a:bodyPr wrap="none" rtlCol="0">
            <a:spAutoFit/>
          </a:bodyPr>
          <a:lstStyle/>
          <a:p>
            <a:r>
              <a:rPr lang="en-US" sz="1800">
                <a:solidFill>
                  <a:srgbClr val="002060"/>
                </a:solidFill>
              </a:rPr>
              <a:t>Kỹ sư xây dựng</a:t>
            </a:r>
          </a:p>
        </p:txBody>
      </p:sp>
      <p:sp>
        <p:nvSpPr>
          <p:cNvPr id="21" name="TextBox 20"/>
          <p:cNvSpPr txBox="1"/>
          <p:nvPr/>
        </p:nvSpPr>
        <p:spPr>
          <a:xfrm>
            <a:off x="3897996" y="4310098"/>
            <a:ext cx="1287532" cy="369332"/>
          </a:xfrm>
          <a:prstGeom prst="rect">
            <a:avLst/>
          </a:prstGeom>
          <a:noFill/>
        </p:spPr>
        <p:txBody>
          <a:bodyPr wrap="none" rtlCol="0">
            <a:spAutoFit/>
          </a:bodyPr>
          <a:lstStyle/>
          <a:p>
            <a:r>
              <a:rPr lang="en-US" sz="1800">
                <a:solidFill>
                  <a:srgbClr val="002060"/>
                </a:solidFill>
              </a:rPr>
              <a:t>Kỹ sư điện</a:t>
            </a:r>
          </a:p>
        </p:txBody>
      </p:sp>
      <p:sp>
        <p:nvSpPr>
          <p:cNvPr id="22" name="TextBox 21"/>
          <p:cNvSpPr txBox="1"/>
          <p:nvPr/>
        </p:nvSpPr>
        <p:spPr>
          <a:xfrm>
            <a:off x="6648244" y="4310098"/>
            <a:ext cx="1489510" cy="369332"/>
          </a:xfrm>
          <a:prstGeom prst="rect">
            <a:avLst/>
          </a:prstGeom>
          <a:noFill/>
        </p:spPr>
        <p:txBody>
          <a:bodyPr wrap="none" rtlCol="0">
            <a:spAutoFit/>
          </a:bodyPr>
          <a:lstStyle/>
          <a:p>
            <a:r>
              <a:rPr lang="en-US" sz="1800">
                <a:solidFill>
                  <a:srgbClr val="002060"/>
                </a:solidFill>
              </a:rPr>
              <a:t>Kỹ sư cơ khí</a:t>
            </a:r>
          </a:p>
        </p:txBody>
      </p:sp>
      <p:pic>
        <p:nvPicPr>
          <p:cNvPr id="5" name="Picture 4">
            <a:extLst>
              <a:ext uri="{FF2B5EF4-FFF2-40B4-BE49-F238E27FC236}">
                <a16:creationId xmlns:a16="http://schemas.microsoft.com/office/drawing/2014/main" id="{5F595954-2735-E520-F574-7AFA60D81AF0}"/>
              </a:ext>
            </a:extLst>
          </p:cNvPr>
          <p:cNvPicPr>
            <a:picLocks noChangeAspect="1"/>
          </p:cNvPicPr>
          <p:nvPr/>
        </p:nvPicPr>
        <p:blipFill>
          <a:blip r:embed="rId5"/>
          <a:stretch>
            <a:fillRect/>
          </a:stretch>
        </p:blipFill>
        <p:spPr>
          <a:xfrm>
            <a:off x="946298" y="783469"/>
            <a:ext cx="933269" cy="581779"/>
          </a:xfrm>
          <a:prstGeom prst="rect">
            <a:avLst/>
          </a:prstGeom>
        </p:spPr>
      </p:pic>
    </p:spTree>
    <p:extLst>
      <p:ext uri="{BB962C8B-B14F-4D97-AF65-F5344CB8AC3E}">
        <p14:creationId xmlns:p14="http://schemas.microsoft.com/office/powerpoint/2010/main" val="28086064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circle(in)">
                                      <p:cBhvr>
                                        <p:cTn id="13" dur="2000"/>
                                        <p:tgtEl>
                                          <p:spTgt spid="6149"/>
                                        </p:tgtEl>
                                      </p:cBhvr>
                                    </p:animEffect>
                                  </p:childTnLst>
                                </p:cTn>
                              </p:par>
                              <p:par>
                                <p:cTn id="14" presetID="6" presetClass="entr" presetSubtype="16" fill="hold" nodeType="with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circle(in)">
                                      <p:cBhvr>
                                        <p:cTn id="16" dur="2000"/>
                                        <p:tgtEl>
                                          <p:spTgt spid="6147"/>
                                        </p:tgtEl>
                                      </p:cBhvr>
                                    </p:animEffect>
                                  </p:childTnLst>
                                </p:cTn>
                              </p:par>
                              <p:par>
                                <p:cTn id="17" presetID="6" presetClass="entr" presetSubtype="16"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circle(in)">
                                      <p:cBhvr>
                                        <p:cTn id="19" dur="2000"/>
                                        <p:tgtEl>
                                          <p:spTgt spid="614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088" y="870619"/>
            <a:ext cx="6188249" cy="34421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273" y="2542805"/>
            <a:ext cx="979279" cy="1652832"/>
          </a:xfrm>
          <a:prstGeom prst="rect">
            <a:avLst/>
          </a:prstGeom>
        </p:spPr>
      </p:pic>
      <p:sp>
        <p:nvSpPr>
          <p:cNvPr id="2" name="Cloud Callout 1"/>
          <p:cNvSpPr/>
          <p:nvPr/>
        </p:nvSpPr>
        <p:spPr>
          <a:xfrm>
            <a:off x="1410088" y="167983"/>
            <a:ext cx="3619112" cy="1331208"/>
          </a:xfrm>
          <a:prstGeom prst="cloud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t>Em hiểu thế nào là ngành nghề kỹ sư</a:t>
            </a:r>
            <a:r>
              <a:rPr lang="en-US"/>
              <a:t>?</a:t>
            </a:r>
          </a:p>
        </p:txBody>
      </p:sp>
      <p:sp>
        <p:nvSpPr>
          <p:cNvPr id="3" name="Rectangle 2"/>
          <p:cNvSpPr/>
          <p:nvPr/>
        </p:nvSpPr>
        <p:spPr>
          <a:xfrm>
            <a:off x="2243426" y="1736342"/>
            <a:ext cx="4295597" cy="2400657"/>
          </a:xfrm>
          <a:prstGeom prst="rect">
            <a:avLst/>
          </a:prstGeom>
        </p:spPr>
        <p:txBody>
          <a:bodyPr wrap="square">
            <a:spAutoFit/>
          </a:bodyPr>
          <a:lstStyle/>
          <a:p>
            <a:pPr algn="just">
              <a:lnSpc>
                <a:spcPct val="150000"/>
              </a:lnSpc>
            </a:pPr>
            <a:r>
              <a:rPr lang="nl-NL" sz="2000" b="1"/>
              <a:t>Kỹ sư là </a:t>
            </a:r>
            <a:r>
              <a:rPr lang="nl-NL" sz="2000"/>
              <a:t>người làm việc trong lĩnh vực kĩ thuật. Họ có kiến thức về toán học, khoa học tự nhiên, có tư duy thiết kế, năng lực giải quyết vấn đề một cách sáng tạo.</a:t>
            </a:r>
            <a:endParaRPr lang="en-US" sz="2000"/>
          </a:p>
        </p:txBody>
      </p:sp>
      <p:pic>
        <p:nvPicPr>
          <p:cNvPr id="8" name="Picture 7">
            <a:extLst>
              <a:ext uri="{FF2B5EF4-FFF2-40B4-BE49-F238E27FC236}">
                <a16:creationId xmlns:a16="http://schemas.microsoft.com/office/drawing/2014/main" id="{2561F75E-FD34-FEC9-981C-46E9A55A6CF6}"/>
              </a:ext>
            </a:extLst>
          </p:cNvPr>
          <p:cNvPicPr>
            <a:picLocks noChangeAspect="1"/>
          </p:cNvPicPr>
          <p:nvPr/>
        </p:nvPicPr>
        <p:blipFill>
          <a:blip r:embed="rId5"/>
          <a:stretch>
            <a:fillRect/>
          </a:stretch>
        </p:blipFill>
        <p:spPr>
          <a:xfrm flipH="1">
            <a:off x="-396769" y="1706309"/>
            <a:ext cx="2643294" cy="2643294"/>
          </a:xfrm>
          <a:prstGeom prst="rect">
            <a:avLst/>
          </a:prstGeom>
        </p:spPr>
      </p:pic>
    </p:spTree>
    <p:extLst>
      <p:ext uri="{BB962C8B-B14F-4D97-AF65-F5344CB8AC3E}">
        <p14:creationId xmlns:p14="http://schemas.microsoft.com/office/powerpoint/2010/main" val="3869572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66346" y="66349"/>
            <a:ext cx="1074228" cy="941524"/>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81" y="103725"/>
            <a:ext cx="543391" cy="1081703"/>
          </a:xfrm>
          <a:prstGeom prst="rect">
            <a:avLst/>
          </a:prstGeom>
        </p:spPr>
      </p:pic>
      <p:sp>
        <p:nvSpPr>
          <p:cNvPr id="2" name="Rectangle 1"/>
          <p:cNvSpPr/>
          <p:nvPr/>
        </p:nvSpPr>
        <p:spPr>
          <a:xfrm>
            <a:off x="1297878" y="1019788"/>
            <a:ext cx="7840442" cy="1133965"/>
          </a:xfrm>
          <a:prstGeom prst="rect">
            <a:avLst/>
          </a:prstGeom>
        </p:spPr>
        <p:txBody>
          <a:bodyPr wrap="square">
            <a:spAutoFit/>
          </a:bodyPr>
          <a:lstStyle/>
          <a:p>
            <a:pPr algn="just">
              <a:lnSpc>
                <a:spcPct val="150000"/>
              </a:lnSpc>
            </a:pPr>
            <a:r>
              <a:rPr lang="en-US" sz="2400" i="1">
                <a:solidFill>
                  <a:srgbClr val="002060"/>
                </a:solidFill>
                <a:latin typeface="Times New Roman" panose="02020603050405020304" pitchFamily="18" charset="0"/>
                <a:cs typeface="Times New Roman" panose="02020603050405020304" pitchFamily="18" charset="0"/>
              </a:rPr>
              <a:t>Quan sát hình 1.4: Em hãy mô tả các phương pháp trồng cây và đánh giá ưu, nhược điểm của mỗi phương pháp này?</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p:blipFill>
        <p:spPr bwMode="auto">
          <a:xfrm>
            <a:off x="131721" y="2666106"/>
            <a:ext cx="2830163" cy="206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2104"/>
          <a:stretch/>
        </p:blipFill>
        <p:spPr bwMode="auto">
          <a:xfrm>
            <a:off x="3117648" y="2666106"/>
            <a:ext cx="2938516" cy="206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7496"/>
          <a:stretch/>
        </p:blipFill>
        <p:spPr bwMode="auto">
          <a:xfrm>
            <a:off x="6211929" y="2666106"/>
            <a:ext cx="2800350" cy="206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948977D-C164-A7A6-DC17-8D6E17E3E37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9201" y="992555"/>
            <a:ext cx="1381068" cy="978984"/>
          </a:xfrm>
          <a:prstGeom prst="rect">
            <a:avLst/>
          </a:prstGeom>
        </p:spPr>
      </p:pic>
    </p:spTree>
    <p:extLst>
      <p:ext uri="{BB962C8B-B14F-4D97-AF65-F5344CB8AC3E}">
        <p14:creationId xmlns:p14="http://schemas.microsoft.com/office/powerpoint/2010/main" val="27470978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par>
                                <p:cTn id="10" presetID="21" presetClass="entr" presetSubtype="1"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par>
                                <p:cTn id="13" presetID="21" presetClass="entr" presetSubtype="1"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wheel(1)">
                                      <p:cBhvr>
                                        <p:cTn id="15" dur="2000"/>
                                        <p:tgtEl>
                                          <p:spTgt spid="7171"/>
                                        </p:tgtEl>
                                      </p:cBhvr>
                                    </p:animEffect>
                                  </p:childTnLst>
                                </p:cTn>
                              </p:par>
                              <p:par>
                                <p:cTn id="16" presetID="21" presetClass="entr" presetSubtype="1" fill="hold"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wheel(1)">
                                      <p:cBhvr>
                                        <p:cTn id="18"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1" name="Google Shape;171;p29"/>
          <p:cNvSpPr/>
          <p:nvPr/>
        </p:nvSpPr>
        <p:spPr>
          <a:xfrm rot="246953">
            <a:off x="3365768" y="210222"/>
            <a:ext cx="1994634" cy="230022"/>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
        <p:nvSpPr>
          <p:cNvPr id="173" name="Google Shape;173;p29"/>
          <p:cNvSpPr/>
          <p:nvPr/>
        </p:nvSpPr>
        <p:spPr>
          <a:xfrm rot="-855309">
            <a:off x="356537" y="403746"/>
            <a:ext cx="723683" cy="687738"/>
          </a:xfrm>
          <a:prstGeom prst="star5">
            <a:avLst>
              <a:gd name="adj" fmla="val 24558"/>
              <a:gd name="hf" fmla="val 105146"/>
              <a:gd name="vf" fmla="val 110557"/>
            </a:avLst>
          </a:prstGeom>
          <a:solidFill>
            <a:schemeClr val="accent3"/>
          </a:solidFill>
          <a:ln>
            <a:noFill/>
          </a:ln>
        </p:spPr>
        <p:txBody>
          <a:bodyPr spcFirstLastPara="1" wrap="square" lIns="91425" tIns="91425" rIns="91425" bIns="91425" anchor="ctr" anchorCtr="0">
            <a:noAutofit/>
          </a:bodyPr>
          <a:lstStyle/>
          <a:p>
            <a:endParaRPr/>
          </a:p>
        </p:txBody>
      </p:sp>
      <p:grpSp>
        <p:nvGrpSpPr>
          <p:cNvPr id="174" name="Google Shape;174;p29"/>
          <p:cNvGrpSpPr/>
          <p:nvPr/>
        </p:nvGrpSpPr>
        <p:grpSpPr>
          <a:xfrm rot="1502941">
            <a:off x="1639155" y="3836389"/>
            <a:ext cx="644373" cy="774466"/>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grpSp>
      <p:grpSp>
        <p:nvGrpSpPr>
          <p:cNvPr id="178" name="Google Shape;178;p29"/>
          <p:cNvGrpSpPr/>
          <p:nvPr/>
        </p:nvGrpSpPr>
        <p:grpSpPr>
          <a:xfrm rot="11447723">
            <a:off x="6859734" y="3875751"/>
            <a:ext cx="644373" cy="774466"/>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grpSp>
      <p:grpSp>
        <p:nvGrpSpPr>
          <p:cNvPr id="2" name="Group 1">
            <a:extLst>
              <a:ext uri="{FF2B5EF4-FFF2-40B4-BE49-F238E27FC236}">
                <a16:creationId xmlns:a16="http://schemas.microsoft.com/office/drawing/2014/main" id="{C9691DE4-9A91-82E6-913C-E0999E546ED9}"/>
              </a:ext>
            </a:extLst>
          </p:cNvPr>
          <p:cNvGrpSpPr/>
          <p:nvPr/>
        </p:nvGrpSpPr>
        <p:grpSpPr>
          <a:xfrm>
            <a:off x="8023363" y="95219"/>
            <a:ext cx="1018000" cy="1891200"/>
            <a:chOff x="8023363" y="95219"/>
            <a:chExt cx="1018000" cy="1891200"/>
          </a:xfrm>
        </p:grpSpPr>
        <p:sp>
          <p:nvSpPr>
            <p:cNvPr id="168" name="Google Shape;168;p29"/>
            <p:cNvSpPr/>
            <p:nvPr/>
          </p:nvSpPr>
          <p:spPr>
            <a:xfrm rot="16200000">
              <a:off x="7586763" y="531819"/>
              <a:ext cx="1891200" cy="1018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endParaRPr/>
            </a:p>
          </p:txBody>
        </p:sp>
        <p:sp>
          <p:nvSpPr>
            <p:cNvPr id="6" name="TextBox 5"/>
            <p:cNvSpPr txBox="1"/>
            <p:nvPr/>
          </p:nvSpPr>
          <p:spPr>
            <a:xfrm>
              <a:off x="8042297" y="469009"/>
              <a:ext cx="980132" cy="818173"/>
            </a:xfrm>
            <a:prstGeom prst="rect">
              <a:avLst/>
            </a:prstGeom>
            <a:noFill/>
          </p:spPr>
          <p:txBody>
            <a:bodyPr wrap="square" rtlCol="0">
              <a:spAutoFit/>
            </a:bodyPr>
            <a:lstStyle/>
            <a:p>
              <a:pPr algn="ctr">
                <a:lnSpc>
                  <a:spcPts val="3000"/>
                </a:lnSpc>
              </a:pPr>
              <a:r>
                <a:rPr lang="en-US" sz="1800" b="1"/>
                <a:t>KHỞI</a:t>
              </a:r>
            </a:p>
            <a:p>
              <a:pPr algn="ctr">
                <a:lnSpc>
                  <a:spcPts val="3000"/>
                </a:lnSpc>
              </a:pPr>
              <a:r>
                <a:rPr lang="en-US" sz="1800" b="1"/>
                <a:t>ĐỘNG</a:t>
              </a:r>
              <a:endParaRPr lang="en-US" sz="1800" b="1" dirty="0"/>
            </a:p>
          </p:txBody>
        </p:sp>
      </p:grpSp>
      <p:sp>
        <p:nvSpPr>
          <p:cNvPr id="5" name="Rectangle 4"/>
          <p:cNvSpPr/>
          <p:nvPr/>
        </p:nvSpPr>
        <p:spPr>
          <a:xfrm>
            <a:off x="1638331" y="605601"/>
            <a:ext cx="5873846" cy="1168077"/>
          </a:xfrm>
          <a:prstGeom prst="rect">
            <a:avLst/>
          </a:prstGeom>
        </p:spPr>
        <p:txBody>
          <a:bodyPr wrap="square">
            <a:spAutoFit/>
          </a:bodyPr>
          <a:lstStyle/>
          <a:p>
            <a:pPr algn="just">
              <a:lnSpc>
                <a:spcPct val="120000"/>
              </a:lnSpc>
            </a:pPr>
            <a:r>
              <a:rPr lang="fr-FR" sz="2000">
                <a:solidFill>
                  <a:schemeClr val="bg1"/>
                </a:solidFill>
                <a:latin typeface="Times New Roman" panose="02020603050405020304" pitchFamily="18" charset="0"/>
                <a:cs typeface="Times New Roman" panose="02020603050405020304" pitchFamily="18" charset="0"/>
              </a:rPr>
              <a:t>Quan sát hình 1.1 SGK, em hãy kể tên một số sản phẩm công nghệ có trong hình. Mô tả vai trò của sản phẩm công nghệ đối với đời sống con người ?</a:t>
            </a:r>
            <a:endParaRPr lang="en-US" sz="2000">
              <a:solidFill>
                <a:schemeClr val="bg1"/>
              </a:solidFill>
              <a:latin typeface="Times New Roman" panose="02020603050405020304" pitchFamily="18" charset="0"/>
              <a:cs typeface="Times New Roman" panose="02020603050405020304" pitchFamily="18" charset="0"/>
            </a:endParaRPr>
          </a:p>
        </p:txBody>
      </p:sp>
      <p:pic>
        <p:nvPicPr>
          <p:cNvPr id="18" name="Picture 17"/>
          <p:cNvPicPr/>
          <p:nvPr/>
        </p:nvPicPr>
        <p:blipFill>
          <a:blip r:embed="rId3"/>
          <a:stretch>
            <a:fillRect/>
          </a:stretch>
        </p:blipFill>
        <p:spPr>
          <a:xfrm>
            <a:off x="2326061" y="1826193"/>
            <a:ext cx="4646923" cy="2709937"/>
          </a:xfrm>
          <a:prstGeom prst="rect">
            <a:avLst/>
          </a:prstGeom>
        </p:spPr>
      </p:pic>
      <p:pic>
        <p:nvPicPr>
          <p:cNvPr id="9" name="Picture 8">
            <a:extLst>
              <a:ext uri="{FF2B5EF4-FFF2-40B4-BE49-F238E27FC236}">
                <a16:creationId xmlns:a16="http://schemas.microsoft.com/office/drawing/2014/main" id="{FE636460-9BD6-EAD8-2E20-7FCFCB947368}"/>
              </a:ext>
            </a:extLst>
          </p:cNvPr>
          <p:cNvPicPr>
            <a:picLocks noChangeAspect="1"/>
          </p:cNvPicPr>
          <p:nvPr/>
        </p:nvPicPr>
        <p:blipFill>
          <a:blip r:embed="rId4"/>
          <a:stretch>
            <a:fillRect/>
          </a:stretch>
        </p:blipFill>
        <p:spPr>
          <a:xfrm>
            <a:off x="-801323" y="1850257"/>
            <a:ext cx="3127385" cy="3202167"/>
          </a:xfrm>
          <a:prstGeom prst="rect">
            <a:avLst/>
          </a:prstGeom>
        </p:spPr>
      </p:pic>
    </p:spTree>
    <p:extLst>
      <p:ext uri="{BB962C8B-B14F-4D97-AF65-F5344CB8AC3E}">
        <p14:creationId xmlns:p14="http://schemas.microsoft.com/office/powerpoint/2010/main" val="1570981488"/>
      </p:ext>
    </p:extLst>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30363" y="-30359"/>
            <a:ext cx="936174" cy="996888"/>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582" y="915189"/>
            <a:ext cx="543391" cy="108170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11466962"/>
              </p:ext>
            </p:extLst>
          </p:nvPr>
        </p:nvGraphicFramePr>
        <p:xfrm>
          <a:off x="185718" y="919635"/>
          <a:ext cx="8703101" cy="4005940"/>
        </p:xfrm>
        <a:graphic>
          <a:graphicData uri="http://schemas.openxmlformats.org/drawingml/2006/table">
            <a:tbl>
              <a:tblPr firstRow="1" bandRow="1">
                <a:tableStyleId>{2C4C9752-75CE-48E9-BA76-B773FC725C76}</a:tableStyleId>
              </a:tblPr>
              <a:tblGrid>
                <a:gridCol w="1558022">
                  <a:extLst>
                    <a:ext uri="{9D8B030D-6E8A-4147-A177-3AD203B41FA5}">
                      <a16:colId xmlns:a16="http://schemas.microsoft.com/office/drawing/2014/main" val="20000"/>
                    </a:ext>
                  </a:extLst>
                </a:gridCol>
                <a:gridCol w="2147776">
                  <a:extLst>
                    <a:ext uri="{9D8B030D-6E8A-4147-A177-3AD203B41FA5}">
                      <a16:colId xmlns:a16="http://schemas.microsoft.com/office/drawing/2014/main" val="20001"/>
                    </a:ext>
                  </a:extLst>
                </a:gridCol>
                <a:gridCol w="2498651">
                  <a:extLst>
                    <a:ext uri="{9D8B030D-6E8A-4147-A177-3AD203B41FA5}">
                      <a16:colId xmlns:a16="http://schemas.microsoft.com/office/drawing/2014/main" val="20002"/>
                    </a:ext>
                  </a:extLst>
                </a:gridCol>
                <a:gridCol w="2498652">
                  <a:extLst>
                    <a:ext uri="{9D8B030D-6E8A-4147-A177-3AD203B41FA5}">
                      <a16:colId xmlns:a16="http://schemas.microsoft.com/office/drawing/2014/main" val="20003"/>
                    </a:ext>
                  </a:extLst>
                </a:gridCol>
              </a:tblGrid>
              <a:tr h="494495">
                <a:tc>
                  <a:txBody>
                    <a:bodyPr/>
                    <a:lstStyle/>
                    <a:p>
                      <a:pPr algn="ctr"/>
                      <a:r>
                        <a:rPr lang="en-US" sz="1600" b="1">
                          <a:solidFill>
                            <a:schemeClr val="bg1"/>
                          </a:solidFill>
                        </a:rPr>
                        <a:t>Phương</a:t>
                      </a:r>
                      <a:r>
                        <a:rPr lang="en-US" sz="1600" b="1" baseline="0">
                          <a:solidFill>
                            <a:schemeClr val="bg1"/>
                          </a:solidFill>
                        </a:rPr>
                        <a:t> pháp</a:t>
                      </a:r>
                      <a:endParaRPr lang="en-US" sz="1600" b="1">
                        <a:solidFill>
                          <a:schemeClr val="bg1"/>
                        </a:solidFill>
                      </a:endParaRPr>
                    </a:p>
                  </a:txBody>
                  <a:tcPr>
                    <a:solidFill>
                      <a:schemeClr val="accent3">
                        <a:lumMod val="25000"/>
                      </a:schemeClr>
                    </a:solidFill>
                  </a:tcPr>
                </a:tc>
                <a:tc>
                  <a:txBody>
                    <a:bodyPr/>
                    <a:lstStyle/>
                    <a:p>
                      <a:pPr algn="ctr"/>
                      <a:r>
                        <a:rPr lang="en-US" sz="1600" b="1">
                          <a:solidFill>
                            <a:schemeClr val="bg1"/>
                          </a:solidFill>
                        </a:rPr>
                        <a:t>Địa</a:t>
                      </a:r>
                      <a:r>
                        <a:rPr lang="en-US" sz="1600" b="1" baseline="0">
                          <a:solidFill>
                            <a:schemeClr val="bg1"/>
                          </a:solidFill>
                        </a:rPr>
                        <a:t> canh</a:t>
                      </a:r>
                      <a:endParaRPr lang="en-US" sz="1600" b="1">
                        <a:solidFill>
                          <a:schemeClr val="bg1"/>
                        </a:solidFill>
                      </a:endParaRPr>
                    </a:p>
                  </a:txBody>
                  <a:tcPr>
                    <a:solidFill>
                      <a:schemeClr val="accent3">
                        <a:lumMod val="25000"/>
                      </a:schemeClr>
                    </a:solidFill>
                  </a:tcPr>
                </a:tc>
                <a:tc>
                  <a:txBody>
                    <a:bodyPr/>
                    <a:lstStyle/>
                    <a:p>
                      <a:pPr algn="ctr"/>
                      <a:r>
                        <a:rPr lang="en-US" sz="1600" b="1">
                          <a:solidFill>
                            <a:schemeClr val="bg1"/>
                          </a:solidFill>
                        </a:rPr>
                        <a:t>Thủy</a:t>
                      </a:r>
                      <a:r>
                        <a:rPr lang="en-US" sz="1600" b="1" baseline="0">
                          <a:solidFill>
                            <a:schemeClr val="bg1"/>
                          </a:solidFill>
                        </a:rPr>
                        <a:t> canh</a:t>
                      </a:r>
                      <a:endParaRPr lang="en-US" sz="1600" b="1">
                        <a:solidFill>
                          <a:schemeClr val="bg1"/>
                        </a:solidFill>
                      </a:endParaRPr>
                    </a:p>
                  </a:txBody>
                  <a:tcPr>
                    <a:solidFill>
                      <a:schemeClr val="accent3">
                        <a:lumMod val="25000"/>
                      </a:schemeClr>
                    </a:solidFill>
                  </a:tcPr>
                </a:tc>
                <a:tc>
                  <a:txBody>
                    <a:bodyPr/>
                    <a:lstStyle/>
                    <a:p>
                      <a:pPr algn="ctr"/>
                      <a:r>
                        <a:rPr lang="en-US" sz="1600" b="1">
                          <a:solidFill>
                            <a:schemeClr val="bg1"/>
                          </a:solidFill>
                        </a:rPr>
                        <a:t>Khí</a:t>
                      </a:r>
                      <a:r>
                        <a:rPr lang="en-US" sz="1600" b="1" baseline="0">
                          <a:solidFill>
                            <a:schemeClr val="bg1"/>
                          </a:solidFill>
                        </a:rPr>
                        <a:t> canh</a:t>
                      </a:r>
                      <a:endParaRPr lang="en-US" sz="1600" b="1">
                        <a:solidFill>
                          <a:schemeClr val="bg1"/>
                        </a:solidFill>
                      </a:endParaRPr>
                    </a:p>
                  </a:txBody>
                  <a:tcPr>
                    <a:solidFill>
                      <a:schemeClr val="accent3">
                        <a:lumMod val="25000"/>
                      </a:schemeClr>
                    </a:solidFill>
                  </a:tcPr>
                </a:tc>
                <a:extLst>
                  <a:ext uri="{0D108BD9-81ED-4DB2-BD59-A6C34878D82A}">
                    <a16:rowId xmlns:a16="http://schemas.microsoft.com/office/drawing/2014/main" val="10000"/>
                  </a:ext>
                </a:extLst>
              </a:tr>
              <a:tr h="163641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solidFill>
                            <a:schemeClr val="bg1"/>
                          </a:solidFill>
                        </a:rPr>
                        <a:t>Ưu</a:t>
                      </a:r>
                      <a:r>
                        <a:rPr lang="en-US" sz="1600" baseline="0">
                          <a:solidFill>
                            <a:schemeClr val="bg1"/>
                          </a:solidFill>
                        </a:rPr>
                        <a:t> điểm</a:t>
                      </a:r>
                      <a:endParaRPr lang="en-US" sz="1600">
                        <a:solidFill>
                          <a:schemeClr val="bg1"/>
                        </a:solidFill>
                      </a:endParaRPr>
                    </a:p>
                    <a:p>
                      <a:pPr algn="ct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a:solidFill>
                            <a:schemeClr val="bg1"/>
                          </a:solidFill>
                        </a:rPr>
                        <a:t>Chi phí thấp, dễ làm.</a:t>
                      </a:r>
                    </a:p>
                  </a:txBody>
                  <a:tcPr>
                    <a:solidFill>
                      <a:schemeClr val="accent3">
                        <a:lumMod val="25000"/>
                      </a:schemeClr>
                    </a:solidFill>
                  </a:tcPr>
                </a:tc>
                <a:tc>
                  <a:txBody>
                    <a:bodyPr/>
                    <a:lstStyle/>
                    <a:p>
                      <a:pPr>
                        <a:lnSpc>
                          <a:spcPct val="150000"/>
                        </a:lnSpc>
                      </a:pPr>
                      <a:r>
                        <a:rPr lang="en-US" sz="1600">
                          <a:solidFill>
                            <a:schemeClr val="bg1"/>
                          </a:solidFill>
                        </a:rPr>
                        <a:t>Chỉ</a:t>
                      </a:r>
                      <a:r>
                        <a:rPr lang="en-US" sz="1600" baseline="0">
                          <a:solidFill>
                            <a:schemeClr val="bg1"/>
                          </a:solidFill>
                        </a:rPr>
                        <a:t> cần nước. </a:t>
                      </a:r>
                      <a:r>
                        <a:rPr lang="vi-VN" sz="1600" baseline="0">
                          <a:solidFill>
                            <a:schemeClr val="bg1"/>
                          </a:solidFill>
                        </a:rPr>
                        <a:t>Cho năng suất cao, rút ngắn thời gian trồng trọt.</a:t>
                      </a:r>
                      <a:r>
                        <a:rPr lang="en-US" sz="1600" baseline="0">
                          <a:solidFill>
                            <a:schemeClr val="bg1"/>
                          </a:solidFill>
                        </a:rPr>
                        <a:t> Hạn chế thuốc trừ sâu…</a:t>
                      </a: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a:solidFill>
                            <a:schemeClr val="bg1"/>
                          </a:solidFill>
                        </a:rPr>
                        <a:t>Tiết</a:t>
                      </a:r>
                      <a:r>
                        <a:rPr lang="en-US" sz="1600" baseline="0">
                          <a:solidFill>
                            <a:schemeClr val="bg1"/>
                          </a:solidFill>
                        </a:rPr>
                        <a:t> kiệm nước hơn thủy canh. Năng suất cao, hạn chế thuốc trừ sâu, tạo ra sản phẩm sạch.</a:t>
                      </a:r>
                      <a:endParaRPr lang="en-US" sz="1600">
                        <a:solidFill>
                          <a:schemeClr val="bg1"/>
                        </a:solidFill>
                      </a:endParaRPr>
                    </a:p>
                  </a:txBody>
                  <a:tcPr>
                    <a:solidFill>
                      <a:schemeClr val="accent3">
                        <a:lumMod val="25000"/>
                      </a:schemeClr>
                    </a:solidFill>
                  </a:tcPr>
                </a:tc>
                <a:extLst>
                  <a:ext uri="{0D108BD9-81ED-4DB2-BD59-A6C34878D82A}">
                    <a16:rowId xmlns:a16="http://schemas.microsoft.com/office/drawing/2014/main" val="10001"/>
                  </a:ext>
                </a:extLst>
              </a:tr>
              <a:tr h="1231812">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solidFill>
                            <a:schemeClr val="bg1"/>
                          </a:solidFill>
                        </a:rPr>
                        <a:t>Nhược</a:t>
                      </a:r>
                      <a:r>
                        <a:rPr lang="en-US" sz="1600" baseline="0">
                          <a:solidFill>
                            <a:schemeClr val="bg1"/>
                          </a:solidFill>
                        </a:rPr>
                        <a:t> điểm</a:t>
                      </a:r>
                      <a:endParaRPr lang="en-US" sz="1600">
                        <a:solidFill>
                          <a:schemeClr val="bg1"/>
                        </a:solidFill>
                      </a:endParaRPr>
                    </a:p>
                    <a:p>
                      <a:pPr algn="ct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a:solidFill>
                            <a:schemeClr val="bg1"/>
                          </a:solidFill>
                        </a:rPr>
                        <a:t>Tốn</a:t>
                      </a:r>
                      <a:r>
                        <a:rPr lang="en-US" sz="1600" baseline="0">
                          <a:solidFill>
                            <a:schemeClr val="bg1"/>
                          </a:solidFill>
                        </a:rPr>
                        <a:t> công sức và thời gian chăm sóc, sử dụng nhiều thuốc trừ sâu, phân bón hư hại đất trồng…</a:t>
                      </a: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a:solidFill>
                            <a:schemeClr val="bg1"/>
                          </a:solidFill>
                        </a:rPr>
                        <a:t>Chỉ</a:t>
                      </a:r>
                      <a:r>
                        <a:rPr lang="en-US" sz="1600" baseline="0">
                          <a:solidFill>
                            <a:schemeClr val="bg1"/>
                          </a:solidFill>
                        </a:rPr>
                        <a:t> áp dụng được với một số cây rau, quả ngắn ngày. Đòi hỏi yêu cầu kĩ thuật cao…</a:t>
                      </a: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a:solidFill>
                            <a:schemeClr val="bg1"/>
                          </a:solidFill>
                        </a:rPr>
                        <a:t>Chi phí</a:t>
                      </a:r>
                      <a:r>
                        <a:rPr lang="en-US" sz="1600" baseline="0">
                          <a:solidFill>
                            <a:schemeClr val="bg1"/>
                          </a:solidFill>
                        </a:rPr>
                        <a:t> đầu tư ban đầu cao. Các chi phí vận hành, sửa chữa nhiều…</a:t>
                      </a:r>
                      <a:endParaRPr lang="en-US" sz="1600">
                        <a:solidFill>
                          <a:schemeClr val="bg1"/>
                        </a:solidFill>
                      </a:endParaRPr>
                    </a:p>
                  </a:txBody>
                  <a:tcPr>
                    <a:solidFill>
                      <a:schemeClr val="accent3">
                        <a:lumMod val="2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5679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62863" y="62865"/>
            <a:ext cx="1364613" cy="1238875"/>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538" y="870948"/>
            <a:ext cx="543391" cy="1081703"/>
          </a:xfrm>
          <a:prstGeom prst="rect">
            <a:avLst/>
          </a:prstGeom>
        </p:spPr>
      </p:pic>
      <p:pic>
        <p:nvPicPr>
          <p:cNvPr id="72" name="Picture 7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489" y="2626242"/>
            <a:ext cx="1908540" cy="2517258"/>
          </a:xfrm>
          <a:prstGeom prst="rect">
            <a:avLst/>
          </a:prstGeom>
        </p:spPr>
      </p:pic>
      <p:sp>
        <p:nvSpPr>
          <p:cNvPr id="73" name="Rounded Rectangular Callout 72"/>
          <p:cNvSpPr/>
          <p:nvPr/>
        </p:nvSpPr>
        <p:spPr>
          <a:xfrm flipV="1">
            <a:off x="538326" y="957579"/>
            <a:ext cx="2178498" cy="1668662"/>
          </a:xfrm>
          <a:prstGeom prst="wedgeRoundRectCallout">
            <a:avLst>
              <a:gd name="adj1" fmla="val -55921"/>
              <a:gd name="adj2" fmla="val -47321"/>
              <a:gd name="adj3" fmla="val 16667"/>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2" name="TextBox 1"/>
          <p:cNvSpPr txBox="1"/>
          <p:nvPr/>
        </p:nvSpPr>
        <p:spPr>
          <a:xfrm>
            <a:off x="506847" y="1196124"/>
            <a:ext cx="2209976" cy="1200329"/>
          </a:xfrm>
          <a:prstGeom prst="rect">
            <a:avLst/>
          </a:prstGeom>
          <a:noFill/>
        </p:spPr>
        <p:txBody>
          <a:bodyPr wrap="square" rtlCol="0">
            <a:spAutoFit/>
          </a:bodyPr>
          <a:lstStyle/>
          <a:p>
            <a:pPr algn="ctr">
              <a:lnSpc>
                <a:spcPct val="150000"/>
              </a:lnSpc>
            </a:pPr>
            <a:r>
              <a:rPr lang="en-US" sz="1600"/>
              <a:t>Công nghệ là gì? Công nghệ được chia theo các cách nào?</a:t>
            </a:r>
          </a:p>
        </p:txBody>
      </p:sp>
      <p:sp>
        <p:nvSpPr>
          <p:cNvPr id="3" name="Rectangle 2"/>
          <p:cNvSpPr/>
          <p:nvPr/>
        </p:nvSpPr>
        <p:spPr>
          <a:xfrm>
            <a:off x="2892058" y="1269378"/>
            <a:ext cx="5729122" cy="1421992"/>
          </a:xfrm>
          <a:prstGeom prst="rect">
            <a:avLst/>
          </a:prstGeom>
        </p:spPr>
        <p:txBody>
          <a:bodyPr wrap="square">
            <a:spAutoFit/>
          </a:bodyPr>
          <a:lstStyle/>
          <a:p>
            <a:pPr algn="just">
              <a:lnSpc>
                <a:spcPct val="150000"/>
              </a:lnSpc>
            </a:pPr>
            <a:r>
              <a:rPr lang="fr-FR" sz="2000">
                <a:solidFill>
                  <a:srgbClr val="FF0000"/>
                </a:solidFill>
                <a:latin typeface="Times New Roman" panose="02020603050405020304" pitchFamily="18" charset="0"/>
                <a:cs typeface="Times New Roman" panose="02020603050405020304" pitchFamily="18" charset="0"/>
              </a:rPr>
              <a:t>- Công nghệ là giải pháp, quy trình, bí quyết kĩ thuật có hoặc không kèm theo công cụ, phương tiện dùng để biến đổi nguồn lực thành sản phẩm, dịch vụ.</a:t>
            </a:r>
            <a:endParaRPr lang="en-US" sz="200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580" y="2933292"/>
            <a:ext cx="3018938" cy="20777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3062" y="2933292"/>
            <a:ext cx="3125515" cy="2077740"/>
          </a:xfrm>
          <a:prstGeom prst="rect">
            <a:avLst/>
          </a:prstGeom>
        </p:spPr>
      </p:pic>
    </p:spTree>
    <p:extLst>
      <p:ext uri="{BB962C8B-B14F-4D97-AF65-F5344CB8AC3E}">
        <p14:creationId xmlns:p14="http://schemas.microsoft.com/office/powerpoint/2010/main" val="3125679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arn(inVertical)">
                                      <p:cBhvr>
                                        <p:cTn id="10" dur="500"/>
                                        <p:tgtEl>
                                          <p:spTgt spid="73"/>
                                        </p:tgtEl>
                                      </p:cBhvr>
                                    </p:animEffect>
                                  </p:childTnLst>
                                </p:cTn>
                              </p:par>
                              <p:par>
                                <p:cTn id="11" presetID="16" presetClass="entr" presetSubtype="21"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arn(inVertical)">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14586" y="14589"/>
            <a:ext cx="1191698" cy="1162514"/>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156" y="870948"/>
            <a:ext cx="543391" cy="1081703"/>
          </a:xfrm>
          <a:prstGeom prst="rect">
            <a:avLst/>
          </a:prstGeom>
        </p:spPr>
      </p:pic>
      <p:sp>
        <p:nvSpPr>
          <p:cNvPr id="2" name="Oval 1"/>
          <p:cNvSpPr/>
          <p:nvPr/>
        </p:nvSpPr>
        <p:spPr>
          <a:xfrm>
            <a:off x="542790" y="1141694"/>
            <a:ext cx="2306574" cy="10840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FF0000"/>
                </a:solidFill>
              </a:rPr>
              <a:t>Lĩnh vực khoa học</a:t>
            </a:r>
          </a:p>
        </p:txBody>
      </p:sp>
      <p:sp>
        <p:nvSpPr>
          <p:cNvPr id="73" name="Oval 72"/>
          <p:cNvSpPr/>
          <p:nvPr/>
        </p:nvSpPr>
        <p:spPr>
          <a:xfrm>
            <a:off x="3332064" y="1154877"/>
            <a:ext cx="2306574" cy="10840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FF0000"/>
                </a:solidFill>
              </a:rPr>
              <a:t>Lĩnh vực kĩ thuật</a:t>
            </a:r>
          </a:p>
        </p:txBody>
      </p:sp>
      <p:sp>
        <p:nvSpPr>
          <p:cNvPr id="74" name="Oval 73"/>
          <p:cNvSpPr/>
          <p:nvPr/>
        </p:nvSpPr>
        <p:spPr>
          <a:xfrm>
            <a:off x="6102748" y="1132333"/>
            <a:ext cx="2424223" cy="108400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FF0000"/>
                </a:solidFill>
              </a:rPr>
              <a:t>Theo đối tượng áp dụng</a:t>
            </a:r>
          </a:p>
        </p:txBody>
      </p:sp>
      <p:sp>
        <p:nvSpPr>
          <p:cNvPr id="3" name="Pentagon 2"/>
          <p:cNvSpPr/>
          <p:nvPr/>
        </p:nvSpPr>
        <p:spPr>
          <a:xfrm rot="5400000">
            <a:off x="-66010" y="3157694"/>
            <a:ext cx="1904744"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770429" y="3146445"/>
            <a:ext cx="1882249"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5400000">
            <a:off x="1572665" y="3146446"/>
            <a:ext cx="1882246"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790" y="2555073"/>
            <a:ext cx="673582" cy="1569660"/>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hóa</a:t>
            </a:r>
          </a:p>
          <a:p>
            <a:pPr>
              <a:lnSpc>
                <a:spcPct val="150000"/>
              </a:lnSpc>
            </a:pPr>
            <a:r>
              <a:rPr lang="en-US" sz="1600">
                <a:solidFill>
                  <a:srgbClr val="FF0000"/>
                </a:solidFill>
              </a:rPr>
              <a:t>học</a:t>
            </a:r>
          </a:p>
        </p:txBody>
      </p:sp>
      <p:sp>
        <p:nvSpPr>
          <p:cNvPr id="79" name="TextBox 78"/>
          <p:cNvSpPr txBox="1"/>
          <p:nvPr/>
        </p:nvSpPr>
        <p:spPr>
          <a:xfrm>
            <a:off x="1368772" y="2555073"/>
            <a:ext cx="673582" cy="1569660"/>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sinh</a:t>
            </a:r>
          </a:p>
          <a:p>
            <a:pPr>
              <a:lnSpc>
                <a:spcPct val="150000"/>
              </a:lnSpc>
            </a:pPr>
            <a:r>
              <a:rPr lang="en-US" sz="1600">
                <a:solidFill>
                  <a:srgbClr val="FF0000"/>
                </a:solidFill>
              </a:rPr>
              <a:t>học</a:t>
            </a:r>
          </a:p>
        </p:txBody>
      </p:sp>
      <p:sp>
        <p:nvSpPr>
          <p:cNvPr id="80" name="TextBox 79"/>
          <p:cNvSpPr txBox="1"/>
          <p:nvPr/>
        </p:nvSpPr>
        <p:spPr>
          <a:xfrm>
            <a:off x="2183144" y="2555073"/>
            <a:ext cx="697627" cy="1569660"/>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thông</a:t>
            </a:r>
          </a:p>
          <a:p>
            <a:pPr>
              <a:lnSpc>
                <a:spcPct val="150000"/>
              </a:lnSpc>
            </a:pPr>
            <a:r>
              <a:rPr lang="en-US" sz="1600">
                <a:solidFill>
                  <a:srgbClr val="FF0000"/>
                </a:solidFill>
              </a:rPr>
              <a:t>tin…</a:t>
            </a:r>
          </a:p>
        </p:txBody>
      </p:sp>
      <p:cxnSp>
        <p:nvCxnSpPr>
          <p:cNvPr id="6" name="Straight Arrow Connector 5"/>
          <p:cNvCxnSpPr>
            <a:stCxn id="2" idx="4"/>
            <a:endCxn id="3" idx="1"/>
          </p:cNvCxnSpPr>
          <p:nvPr/>
        </p:nvCxnSpPr>
        <p:spPr>
          <a:xfrm flipH="1">
            <a:off x="886362" y="2225699"/>
            <a:ext cx="809715" cy="315199"/>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 idx="4"/>
            <a:endCxn id="75" idx="1"/>
          </p:cNvCxnSpPr>
          <p:nvPr/>
        </p:nvCxnSpPr>
        <p:spPr>
          <a:xfrm>
            <a:off x="1696077" y="2225699"/>
            <a:ext cx="15476" cy="315197"/>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 idx="4"/>
            <a:endCxn id="76" idx="1"/>
          </p:cNvCxnSpPr>
          <p:nvPr/>
        </p:nvCxnSpPr>
        <p:spPr>
          <a:xfrm>
            <a:off x="1696077" y="2225699"/>
            <a:ext cx="817711" cy="315200"/>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Pentagon 82"/>
          <p:cNvSpPr/>
          <p:nvPr/>
        </p:nvSpPr>
        <p:spPr>
          <a:xfrm rot="5400000">
            <a:off x="2813378" y="3159323"/>
            <a:ext cx="1901483"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Pentagon 83"/>
          <p:cNvSpPr/>
          <p:nvPr/>
        </p:nvSpPr>
        <p:spPr>
          <a:xfrm rot="5400000">
            <a:off x="3648189" y="3149704"/>
            <a:ext cx="1882249"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FF0000"/>
              </a:highlight>
            </a:endParaRPr>
          </a:p>
        </p:txBody>
      </p:sp>
      <p:sp>
        <p:nvSpPr>
          <p:cNvPr id="85" name="Pentagon 84"/>
          <p:cNvSpPr/>
          <p:nvPr/>
        </p:nvSpPr>
        <p:spPr>
          <a:xfrm rot="5400000">
            <a:off x="4450425" y="3149705"/>
            <a:ext cx="1882246"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3429233" y="2558332"/>
            <a:ext cx="673582" cy="1569660"/>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cơ</a:t>
            </a:r>
          </a:p>
          <a:p>
            <a:pPr>
              <a:lnSpc>
                <a:spcPct val="150000"/>
              </a:lnSpc>
            </a:pPr>
            <a:r>
              <a:rPr lang="en-US" sz="1600">
                <a:solidFill>
                  <a:srgbClr val="FF0000"/>
                </a:solidFill>
              </a:rPr>
              <a:t>khí</a:t>
            </a:r>
          </a:p>
        </p:txBody>
      </p:sp>
      <p:sp>
        <p:nvSpPr>
          <p:cNvPr id="87" name="TextBox 86"/>
          <p:cNvSpPr txBox="1"/>
          <p:nvPr/>
        </p:nvSpPr>
        <p:spPr>
          <a:xfrm>
            <a:off x="4255215" y="2558332"/>
            <a:ext cx="673582" cy="1200329"/>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điện</a:t>
            </a:r>
          </a:p>
        </p:txBody>
      </p:sp>
      <p:sp>
        <p:nvSpPr>
          <p:cNvPr id="88" name="TextBox 87"/>
          <p:cNvSpPr txBox="1"/>
          <p:nvPr/>
        </p:nvSpPr>
        <p:spPr>
          <a:xfrm>
            <a:off x="5060904" y="2558332"/>
            <a:ext cx="697627" cy="1569660"/>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xây</a:t>
            </a:r>
          </a:p>
          <a:p>
            <a:pPr>
              <a:lnSpc>
                <a:spcPct val="150000"/>
              </a:lnSpc>
            </a:pPr>
            <a:r>
              <a:rPr lang="en-US" sz="1600">
                <a:solidFill>
                  <a:srgbClr val="FF0000"/>
                </a:solidFill>
              </a:rPr>
              <a:t>dựng</a:t>
            </a:r>
          </a:p>
        </p:txBody>
      </p:sp>
      <p:cxnSp>
        <p:nvCxnSpPr>
          <p:cNvPr id="89" name="Straight Arrow Connector 88"/>
          <p:cNvCxnSpPr/>
          <p:nvPr/>
        </p:nvCxnSpPr>
        <p:spPr>
          <a:xfrm flipH="1">
            <a:off x="3772802" y="2228958"/>
            <a:ext cx="809722" cy="315199"/>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582520" y="2228958"/>
            <a:ext cx="15476" cy="315197"/>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600689" y="2239873"/>
            <a:ext cx="817711" cy="315200"/>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Pentagon 91"/>
          <p:cNvSpPr/>
          <p:nvPr/>
        </p:nvSpPr>
        <p:spPr>
          <a:xfrm rot="5400000">
            <a:off x="5564019" y="3168941"/>
            <a:ext cx="1882247"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92"/>
          <p:cNvSpPr/>
          <p:nvPr/>
        </p:nvSpPr>
        <p:spPr>
          <a:xfrm rot="5400000">
            <a:off x="6389212" y="3168940"/>
            <a:ext cx="1882249"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93"/>
          <p:cNvSpPr/>
          <p:nvPr/>
        </p:nvSpPr>
        <p:spPr>
          <a:xfrm rot="5400000">
            <a:off x="7191448" y="3168941"/>
            <a:ext cx="1882246" cy="671151"/>
          </a:xfrm>
          <a:prstGeom prst="homePlat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161573" y="2577568"/>
            <a:ext cx="673582" cy="1200329"/>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Ô tô</a:t>
            </a:r>
          </a:p>
        </p:txBody>
      </p:sp>
      <p:sp>
        <p:nvSpPr>
          <p:cNvPr id="96" name="TextBox 95"/>
          <p:cNvSpPr txBox="1"/>
          <p:nvPr/>
        </p:nvSpPr>
        <p:spPr>
          <a:xfrm>
            <a:off x="6987555" y="2577568"/>
            <a:ext cx="673582" cy="1569660"/>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vật</a:t>
            </a:r>
          </a:p>
          <a:p>
            <a:pPr>
              <a:lnSpc>
                <a:spcPct val="150000"/>
              </a:lnSpc>
            </a:pPr>
            <a:r>
              <a:rPr lang="en-US" sz="1600">
                <a:solidFill>
                  <a:srgbClr val="FF0000"/>
                </a:solidFill>
              </a:rPr>
              <a:t>liệu</a:t>
            </a:r>
          </a:p>
        </p:txBody>
      </p:sp>
      <p:sp>
        <p:nvSpPr>
          <p:cNvPr id="97" name="TextBox 96"/>
          <p:cNvSpPr txBox="1"/>
          <p:nvPr/>
        </p:nvSpPr>
        <p:spPr>
          <a:xfrm>
            <a:off x="7801927" y="2577568"/>
            <a:ext cx="755335" cy="1200329"/>
          </a:xfrm>
          <a:prstGeom prst="rect">
            <a:avLst/>
          </a:prstGeom>
          <a:noFill/>
        </p:spPr>
        <p:txBody>
          <a:bodyPr wrap="none" rtlCol="0">
            <a:spAutoFit/>
          </a:bodyPr>
          <a:lstStyle/>
          <a:p>
            <a:pPr>
              <a:lnSpc>
                <a:spcPct val="150000"/>
              </a:lnSpc>
            </a:pPr>
            <a:r>
              <a:rPr lang="en-US" sz="1600">
                <a:solidFill>
                  <a:srgbClr val="FF0000"/>
                </a:solidFill>
              </a:rPr>
              <a:t>Công</a:t>
            </a:r>
          </a:p>
          <a:p>
            <a:pPr>
              <a:lnSpc>
                <a:spcPct val="150000"/>
              </a:lnSpc>
            </a:pPr>
            <a:r>
              <a:rPr lang="en-US" sz="1600">
                <a:solidFill>
                  <a:srgbClr val="FF0000"/>
                </a:solidFill>
              </a:rPr>
              <a:t>nghệ</a:t>
            </a:r>
          </a:p>
          <a:p>
            <a:pPr>
              <a:lnSpc>
                <a:spcPct val="150000"/>
              </a:lnSpc>
            </a:pPr>
            <a:r>
              <a:rPr lang="en-US" sz="1600">
                <a:solidFill>
                  <a:srgbClr val="FF0000"/>
                </a:solidFill>
              </a:rPr>
              <a:t>nano..</a:t>
            </a:r>
          </a:p>
        </p:txBody>
      </p:sp>
      <p:cxnSp>
        <p:nvCxnSpPr>
          <p:cNvPr id="98" name="Straight Arrow Connector 97"/>
          <p:cNvCxnSpPr>
            <a:endCxn id="92" idx="1"/>
          </p:cNvCxnSpPr>
          <p:nvPr/>
        </p:nvCxnSpPr>
        <p:spPr>
          <a:xfrm flipH="1">
            <a:off x="6505142" y="2248194"/>
            <a:ext cx="809722" cy="315199"/>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93" idx="1"/>
          </p:cNvCxnSpPr>
          <p:nvPr/>
        </p:nvCxnSpPr>
        <p:spPr>
          <a:xfrm>
            <a:off x="7314860" y="2248194"/>
            <a:ext cx="15476" cy="315197"/>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333029" y="2259109"/>
            <a:ext cx="817711" cy="315200"/>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79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barn(inVertical)">
                                      <p:cBhvr>
                                        <p:cTn id="18" dur="500"/>
                                        <p:tgtEl>
                                          <p:spTgt spid="75"/>
                                        </p:tgtEl>
                                      </p:cBhvr>
                                    </p:animEffect>
                                  </p:childTnLst>
                                </p:cTn>
                              </p:par>
                              <p:par>
                                <p:cTn id="19" presetID="16" presetClass="entr" presetSubtype="21"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barn(inVertical)">
                                      <p:cBhvr>
                                        <p:cTn id="21" dur="500"/>
                                        <p:tgtEl>
                                          <p:spTgt spid="8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arn(inVertical)">
                                      <p:cBhvr>
                                        <p:cTn id="24" dur="500"/>
                                        <p:tgtEl>
                                          <p:spTgt spid="7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barn(inVertical)">
                                      <p:cBhvr>
                                        <p:cTn id="30" dur="500"/>
                                        <p:tgtEl>
                                          <p:spTgt spid="79"/>
                                        </p:tgtEl>
                                      </p:cBhvr>
                                    </p:animEffect>
                                  </p:childTnLst>
                                </p:cTn>
                              </p:par>
                              <p:par>
                                <p:cTn id="31" presetID="16" presetClass="entr" presetSubtype="21"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barn(inVertical)">
                                      <p:cBhvr>
                                        <p:cTn id="36" dur="500"/>
                                        <p:tgtEl>
                                          <p:spTgt spid="8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barn(inVertical)">
                                      <p:cBhvr>
                                        <p:cTn id="41" dur="5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barn(inVertical)">
                                      <p:cBhvr>
                                        <p:cTn id="46" dur="500"/>
                                        <p:tgtEl>
                                          <p:spTgt spid="8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barn(inVertical)">
                                      <p:cBhvr>
                                        <p:cTn id="49" dur="500"/>
                                        <p:tgtEl>
                                          <p:spTgt spid="84"/>
                                        </p:tgtEl>
                                      </p:cBhvr>
                                    </p:animEffect>
                                  </p:childTnLst>
                                </p:cTn>
                              </p:par>
                              <p:par>
                                <p:cTn id="50" presetID="16" presetClass="entr" presetSubtype="21" fill="hold"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barn(inVertical)">
                                      <p:cBhvr>
                                        <p:cTn id="52" dur="500"/>
                                        <p:tgtEl>
                                          <p:spTgt spid="9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barn(inVertical)">
                                      <p:cBhvr>
                                        <p:cTn id="55" dur="500"/>
                                        <p:tgtEl>
                                          <p:spTgt spid="8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barn(inVertical)">
                                      <p:cBhvr>
                                        <p:cTn id="58" dur="500"/>
                                        <p:tgtEl>
                                          <p:spTgt spid="86"/>
                                        </p:tgtEl>
                                      </p:cBhvr>
                                    </p:animEffect>
                                  </p:childTnLst>
                                </p:cTn>
                              </p:par>
                              <p:par>
                                <p:cTn id="59" presetID="16" presetClass="entr" presetSubtype="21"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barn(inVertical)">
                                      <p:cBhvr>
                                        <p:cTn id="61" dur="500"/>
                                        <p:tgtEl>
                                          <p:spTgt spid="9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barn(inVertical)">
                                      <p:cBhvr>
                                        <p:cTn id="64" dur="500"/>
                                        <p:tgtEl>
                                          <p:spTgt spid="8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barn(inVertical)">
                                      <p:cBhvr>
                                        <p:cTn id="67" dur="500"/>
                                        <p:tgtEl>
                                          <p:spTgt spid="8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barn(inVertical)">
                                      <p:cBhvr>
                                        <p:cTn id="70" dur="500"/>
                                        <p:tgtEl>
                                          <p:spTgt spid="8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barn(inVertical)">
                                      <p:cBhvr>
                                        <p:cTn id="75" dur="500"/>
                                        <p:tgtEl>
                                          <p:spTgt spid="7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barn(inVertical)">
                                      <p:cBhvr>
                                        <p:cTn id="80" dur="500"/>
                                        <p:tgtEl>
                                          <p:spTgt spid="98"/>
                                        </p:tgtEl>
                                      </p:cBhvr>
                                    </p:animEffect>
                                  </p:childTnLst>
                                </p:cTn>
                              </p:par>
                              <p:par>
                                <p:cTn id="81" presetID="16" presetClass="entr" presetSubtype="21" fill="hold" nodeType="with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barn(inVertical)">
                                      <p:cBhvr>
                                        <p:cTn id="83" dur="500"/>
                                        <p:tgtEl>
                                          <p:spTgt spid="99"/>
                                        </p:tgtEl>
                                      </p:cBhvr>
                                    </p:animEffect>
                                  </p:childTnLst>
                                </p:cTn>
                              </p:par>
                              <p:par>
                                <p:cTn id="84" presetID="16" presetClass="entr" presetSubtype="21" fill="hold"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barn(inVertical)">
                                      <p:cBhvr>
                                        <p:cTn id="86" dur="500"/>
                                        <p:tgtEl>
                                          <p:spTgt spid="10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barn(inVertical)">
                                      <p:cBhvr>
                                        <p:cTn id="89" dur="500"/>
                                        <p:tgtEl>
                                          <p:spTgt spid="95"/>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96"/>
                                        </p:tgtEl>
                                        <p:attrNameLst>
                                          <p:attrName>style.visibility</p:attrName>
                                        </p:attrNameLst>
                                      </p:cBhvr>
                                      <p:to>
                                        <p:strVal val="visible"/>
                                      </p:to>
                                    </p:set>
                                    <p:animEffect transition="in" filter="barn(inVertical)">
                                      <p:cBhvr>
                                        <p:cTn id="92" dur="500"/>
                                        <p:tgtEl>
                                          <p:spTgt spid="96"/>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barn(inVertical)">
                                      <p:cBhvr>
                                        <p:cTn id="95" dur="500"/>
                                        <p:tgtEl>
                                          <p:spTgt spid="97"/>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barn(inVertical)">
                                      <p:cBhvr>
                                        <p:cTn id="98" dur="500"/>
                                        <p:tgtEl>
                                          <p:spTgt spid="92"/>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animEffect transition="in" filter="barn(inVertical)">
                                      <p:cBhvr>
                                        <p:cTn id="101" dur="500"/>
                                        <p:tgtEl>
                                          <p:spTgt spid="93"/>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barn(inVertical)">
                                      <p:cBhvr>
                                        <p:cTn id="10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3" grpId="0" animBg="1"/>
      <p:bldP spid="74" grpId="0" animBg="1"/>
      <p:bldP spid="3" grpId="0" animBg="1"/>
      <p:bldP spid="75" grpId="0" animBg="1"/>
      <p:bldP spid="76" grpId="0" animBg="1"/>
      <p:bldP spid="4" grpId="0"/>
      <p:bldP spid="79" grpId="0"/>
      <p:bldP spid="80" grpId="0"/>
      <p:bldP spid="83" grpId="0" animBg="1"/>
      <p:bldP spid="84" grpId="0" animBg="1"/>
      <p:bldP spid="85" grpId="0" animBg="1"/>
      <p:bldP spid="86" grpId="0"/>
      <p:bldP spid="87" grpId="0"/>
      <p:bldP spid="88" grpId="0"/>
      <p:bldP spid="92" grpId="0" animBg="1"/>
      <p:bldP spid="93" grpId="0" animBg="1"/>
      <p:bldP spid="94" grpId="0" animBg="1"/>
      <p:bldP spid="95" grpId="0"/>
      <p:bldP spid="96" grpId="0"/>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036;p51"/>
          <p:cNvSpPr/>
          <p:nvPr/>
        </p:nvSpPr>
        <p:spPr>
          <a:xfrm>
            <a:off x="8484931" y="257170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sp>
        <p:nvSpPr>
          <p:cNvPr id="12" name="Google Shape;4038;p51"/>
          <p:cNvSpPr/>
          <p:nvPr/>
        </p:nvSpPr>
        <p:spPr>
          <a:xfrm>
            <a:off x="8484931" y="305855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sp>
        <p:nvSpPr>
          <p:cNvPr id="14" name="Google Shape;4040;p51"/>
          <p:cNvSpPr/>
          <p:nvPr/>
        </p:nvSpPr>
        <p:spPr>
          <a:xfrm>
            <a:off x="8484931" y="354540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sp>
        <p:nvSpPr>
          <p:cNvPr id="16" name="Google Shape;4042;p51"/>
          <p:cNvSpPr/>
          <p:nvPr/>
        </p:nvSpPr>
        <p:spPr>
          <a:xfrm>
            <a:off x="8484931" y="403225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40" y="0"/>
            <a:ext cx="1157057" cy="1440078"/>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31" y="888969"/>
            <a:ext cx="4290236" cy="336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58140" y="4538375"/>
            <a:ext cx="3859618" cy="60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81050" y="1031432"/>
            <a:ext cx="3274828" cy="3000821"/>
          </a:xfrm>
          <a:prstGeom prst="rect">
            <a:avLst/>
          </a:prstGeom>
        </p:spPr>
        <p:txBody>
          <a:bodyPr wrap="square">
            <a:spAutoFit/>
          </a:bodyPr>
          <a:lstStyle/>
          <a:p>
            <a:pPr algn="just">
              <a:lnSpc>
                <a:spcPct val="150000"/>
              </a:lnSpc>
            </a:pPr>
            <a:r>
              <a:rPr lang="nl-NL" sz="1800"/>
              <a:t>Kĩ sư công nghệ là người làm việc trong lĩnh vực công nghệ. Ngoài năng lực chuyên môn, họ sớm được tiếp cận với những công nghệ mới để mang lại cuộc sống tiện nghi cho con người.</a:t>
            </a:r>
            <a:endParaRPr lang="en-US" sz="180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9" y="3817203"/>
            <a:ext cx="1034560" cy="1442344"/>
          </a:xfrm>
          <a:prstGeom prst="rect">
            <a:avLst/>
          </a:prstGeom>
        </p:spPr>
      </p:pic>
      <p:pic>
        <p:nvPicPr>
          <p:cNvPr id="5" name="Picture 4">
            <a:extLst>
              <a:ext uri="{FF2B5EF4-FFF2-40B4-BE49-F238E27FC236}">
                <a16:creationId xmlns:a16="http://schemas.microsoft.com/office/drawing/2014/main" id="{C4C62816-2041-DDD4-7888-D3D4C17F541A}"/>
              </a:ext>
            </a:extLst>
          </p:cNvPr>
          <p:cNvPicPr>
            <a:picLocks noChangeAspect="1"/>
          </p:cNvPicPr>
          <p:nvPr/>
        </p:nvPicPr>
        <p:blipFill>
          <a:blip r:embed="rId5"/>
          <a:stretch>
            <a:fillRect/>
          </a:stretch>
        </p:blipFill>
        <p:spPr>
          <a:xfrm>
            <a:off x="363397" y="-1245"/>
            <a:ext cx="1157057" cy="721284"/>
          </a:xfrm>
          <a:prstGeom prst="rect">
            <a:avLst/>
          </a:prstGeom>
        </p:spPr>
      </p:pic>
    </p:spTree>
    <p:extLst>
      <p:ext uri="{BB962C8B-B14F-4D97-AF65-F5344CB8AC3E}">
        <p14:creationId xmlns:p14="http://schemas.microsoft.com/office/powerpoint/2010/main" val="190909665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down)">
                                      <p:cBhvr>
                                        <p:cTn id="11" dur="500"/>
                                        <p:tgtEl>
                                          <p:spTgt spid="819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67"/>
        <p:cNvGrpSpPr/>
        <p:nvPr/>
      </p:nvGrpSpPr>
      <p:grpSpPr>
        <a:xfrm>
          <a:off x="0" y="0"/>
          <a:ext cx="0" cy="0"/>
          <a:chOff x="0" y="0"/>
          <a:chExt cx="0" cy="0"/>
        </a:xfrm>
      </p:grpSpPr>
      <p:sp>
        <p:nvSpPr>
          <p:cNvPr id="5" name="Rounded Rectangle 4"/>
          <p:cNvSpPr/>
          <p:nvPr/>
        </p:nvSpPr>
        <p:spPr>
          <a:xfrm>
            <a:off x="818708" y="372140"/>
            <a:ext cx="7836194" cy="44444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3651;p50"/>
          <p:cNvSpPr/>
          <p:nvPr/>
        </p:nvSpPr>
        <p:spPr>
          <a:xfrm>
            <a:off x="691116" y="124507"/>
            <a:ext cx="8261498"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4. MỐI</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LIÊN HỆ GIỮA KHOA HỌC, KĨ THUẬT, CÔNG NGHỆ</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sp>
        <p:nvSpPr>
          <p:cNvPr id="7" name="Rectangle 6"/>
          <p:cNvSpPr/>
          <p:nvPr/>
        </p:nvSpPr>
        <p:spPr>
          <a:xfrm>
            <a:off x="1476067" y="780296"/>
            <a:ext cx="7411002" cy="1131848"/>
          </a:xfrm>
          <a:prstGeom prst="rect">
            <a:avLst/>
          </a:prstGeom>
        </p:spPr>
        <p:txBody>
          <a:bodyPr wrap="square">
            <a:spAutoFit/>
          </a:bodyPr>
          <a:lstStyle/>
          <a:p>
            <a:pPr>
              <a:lnSpc>
                <a:spcPct val="150000"/>
              </a:lnSpc>
            </a:pPr>
            <a:r>
              <a:rPr lang="en-US" sz="2400">
                <a:latin typeface="Times New Roman" panose="02020603050405020304" pitchFamily="18" charset="0"/>
                <a:cs typeface="Times New Roman" panose="02020603050405020304" pitchFamily="18" charset="0"/>
              </a:rPr>
              <a:t>Quan sát hình 1.5 và cho biết mối quan hệ giữa khoa học, kĩ thuật, công nghệ?</a:t>
            </a:r>
          </a:p>
        </p:txBody>
      </p:sp>
      <p:grpSp>
        <p:nvGrpSpPr>
          <p:cNvPr id="6" name="Group 5">
            <a:extLst>
              <a:ext uri="{FF2B5EF4-FFF2-40B4-BE49-F238E27FC236}">
                <a16:creationId xmlns:a16="http://schemas.microsoft.com/office/drawing/2014/main" id="{F3A3DBFA-D387-2850-282F-1F5378375D26}"/>
              </a:ext>
            </a:extLst>
          </p:cNvPr>
          <p:cNvGrpSpPr/>
          <p:nvPr/>
        </p:nvGrpSpPr>
        <p:grpSpPr>
          <a:xfrm>
            <a:off x="1658678" y="1968722"/>
            <a:ext cx="6379535" cy="2756784"/>
            <a:chOff x="1658679" y="1607204"/>
            <a:chExt cx="5821326" cy="2272455"/>
          </a:xfrm>
        </p:grpSpPr>
        <p:sp>
          <p:nvSpPr>
            <p:cNvPr id="8" name="Rectangle 7"/>
            <p:cNvSpPr/>
            <p:nvPr/>
          </p:nvSpPr>
          <p:spPr>
            <a:xfrm>
              <a:off x="1658679" y="1786270"/>
              <a:ext cx="2392326" cy="5103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KĨ THUẬT</a:t>
              </a:r>
            </a:p>
          </p:txBody>
        </p:sp>
        <p:sp>
          <p:nvSpPr>
            <p:cNvPr id="22" name="Rectangle 21"/>
            <p:cNvSpPr/>
            <p:nvPr/>
          </p:nvSpPr>
          <p:spPr>
            <a:xfrm>
              <a:off x="5087679" y="1786269"/>
              <a:ext cx="2392326" cy="5103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CÔNG NGHỆ</a:t>
              </a:r>
            </a:p>
          </p:txBody>
        </p:sp>
        <p:sp>
          <p:nvSpPr>
            <p:cNvPr id="23" name="Rectangle 22"/>
            <p:cNvSpPr/>
            <p:nvPr/>
          </p:nvSpPr>
          <p:spPr>
            <a:xfrm>
              <a:off x="3487480" y="3369296"/>
              <a:ext cx="2392326" cy="5103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KHOA HỌC</a:t>
              </a:r>
            </a:p>
          </p:txBody>
        </p:sp>
        <p:cxnSp>
          <p:nvCxnSpPr>
            <p:cNvPr id="10" name="Straight Arrow Connector 9"/>
            <p:cNvCxnSpPr/>
            <p:nvPr/>
          </p:nvCxnSpPr>
          <p:spPr>
            <a:xfrm flipV="1">
              <a:off x="2849526" y="2296632"/>
              <a:ext cx="0" cy="1327845"/>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49526" y="3624477"/>
              <a:ext cx="63263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512444" y="2296630"/>
              <a:ext cx="0" cy="1327845"/>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79806" y="3624476"/>
              <a:ext cx="63263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051005" y="2137144"/>
              <a:ext cx="1036674" cy="0"/>
            </a:xfrm>
            <a:prstGeom prst="straightConnector1">
              <a:avLst/>
            </a:prstGeom>
            <a:ln w="28575">
              <a:solidFill>
                <a:schemeClr val="accent3">
                  <a:lumMod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51005" y="1945758"/>
              <a:ext cx="1036674" cy="0"/>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80453" y="1607204"/>
              <a:ext cx="777777" cy="338554"/>
            </a:xfrm>
            <a:prstGeom prst="rect">
              <a:avLst/>
            </a:prstGeom>
            <a:noFill/>
          </p:spPr>
          <p:txBody>
            <a:bodyPr wrap="none" rtlCol="0">
              <a:spAutoFit/>
            </a:bodyPr>
            <a:lstStyle/>
            <a:p>
              <a:r>
                <a:rPr lang="en-US" sz="1600">
                  <a:solidFill>
                    <a:srgbClr val="FF0000"/>
                  </a:solidFill>
                </a:rPr>
                <a:t>Tạo ra</a:t>
              </a:r>
            </a:p>
          </p:txBody>
        </p:sp>
        <p:sp>
          <p:nvSpPr>
            <p:cNvPr id="38" name="TextBox 37"/>
            <p:cNvSpPr txBox="1"/>
            <p:nvPr/>
          </p:nvSpPr>
          <p:spPr>
            <a:xfrm>
              <a:off x="4196483" y="2151152"/>
              <a:ext cx="761747" cy="338554"/>
            </a:xfrm>
            <a:prstGeom prst="rect">
              <a:avLst/>
            </a:prstGeom>
            <a:noFill/>
          </p:spPr>
          <p:txBody>
            <a:bodyPr wrap="none" rtlCol="0">
              <a:spAutoFit/>
            </a:bodyPr>
            <a:lstStyle/>
            <a:p>
              <a:r>
                <a:rPr lang="en-US" sz="1600">
                  <a:solidFill>
                    <a:srgbClr val="FF0000"/>
                  </a:solidFill>
                </a:rPr>
                <a:t>Cơ sở</a:t>
              </a:r>
            </a:p>
          </p:txBody>
        </p:sp>
      </p:grpSp>
      <p:pic>
        <p:nvPicPr>
          <p:cNvPr id="3" name="Picture 2">
            <a:extLst>
              <a:ext uri="{FF2B5EF4-FFF2-40B4-BE49-F238E27FC236}">
                <a16:creationId xmlns:a16="http://schemas.microsoft.com/office/drawing/2014/main" id="{FDA90586-A31D-1400-330F-B5236ACBE6FD}"/>
              </a:ext>
            </a:extLst>
          </p:cNvPr>
          <p:cNvPicPr>
            <a:picLocks noChangeAspect="1"/>
          </p:cNvPicPr>
          <p:nvPr/>
        </p:nvPicPr>
        <p:blipFill>
          <a:blip r:embed="rId3"/>
          <a:stretch>
            <a:fillRect/>
          </a:stretch>
        </p:blipFill>
        <p:spPr>
          <a:xfrm>
            <a:off x="-688586" y="1702515"/>
            <a:ext cx="2952394" cy="3022991"/>
          </a:xfrm>
          <a:prstGeom prst="rect">
            <a:avLst/>
          </a:prstGeom>
        </p:spPr>
      </p:pic>
      <p:pic>
        <p:nvPicPr>
          <p:cNvPr id="4" name="Picture 3">
            <a:extLst>
              <a:ext uri="{FF2B5EF4-FFF2-40B4-BE49-F238E27FC236}">
                <a16:creationId xmlns:a16="http://schemas.microsoft.com/office/drawing/2014/main" id="{DF860398-2F12-8FB7-DDA8-890E9D9C882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56931" y="738987"/>
            <a:ext cx="1381068" cy="978984"/>
          </a:xfrm>
          <a:prstGeom prst="rect">
            <a:avLst/>
          </a:prstGeom>
        </p:spPr>
      </p:pic>
    </p:spTree>
    <p:extLst>
      <p:ext uri="{BB962C8B-B14F-4D97-AF65-F5344CB8AC3E}">
        <p14:creationId xmlns:p14="http://schemas.microsoft.com/office/powerpoint/2010/main" val="183090786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67"/>
        <p:cNvGrpSpPr/>
        <p:nvPr/>
      </p:nvGrpSpPr>
      <p:grpSpPr>
        <a:xfrm>
          <a:off x="0" y="0"/>
          <a:ext cx="0" cy="0"/>
          <a:chOff x="0" y="0"/>
          <a:chExt cx="0" cy="0"/>
        </a:xfrm>
      </p:grpSpPr>
      <p:sp>
        <p:nvSpPr>
          <p:cNvPr id="5" name="Rounded Rectangle 4"/>
          <p:cNvSpPr/>
          <p:nvPr/>
        </p:nvSpPr>
        <p:spPr>
          <a:xfrm>
            <a:off x="818708" y="372140"/>
            <a:ext cx="7836194" cy="44444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3651;p50"/>
          <p:cNvSpPr/>
          <p:nvPr/>
        </p:nvSpPr>
        <p:spPr>
          <a:xfrm>
            <a:off x="547957" y="124507"/>
            <a:ext cx="8404657"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4. MỐI</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LIÊN HỆ GIỮA KHOA HỌC, KĨ THUẬT, CÔNG NGHỆ</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sp>
        <p:nvSpPr>
          <p:cNvPr id="20" name="Rectangle 19"/>
          <p:cNvSpPr/>
          <p:nvPr/>
        </p:nvSpPr>
        <p:spPr>
          <a:xfrm>
            <a:off x="995472" y="1876039"/>
            <a:ext cx="1326413" cy="48015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KĨ THUẬT</a:t>
            </a:r>
          </a:p>
        </p:txBody>
      </p:sp>
      <p:sp>
        <p:nvSpPr>
          <p:cNvPr id="25" name="Rectangle 24"/>
          <p:cNvSpPr/>
          <p:nvPr/>
        </p:nvSpPr>
        <p:spPr>
          <a:xfrm>
            <a:off x="3419967" y="1876040"/>
            <a:ext cx="1605507" cy="46783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CÔNG NGHỆ</a:t>
            </a:r>
          </a:p>
        </p:txBody>
      </p:sp>
      <p:sp>
        <p:nvSpPr>
          <p:cNvPr id="26" name="Rectangle 25"/>
          <p:cNvSpPr/>
          <p:nvPr/>
        </p:nvSpPr>
        <p:spPr>
          <a:xfrm>
            <a:off x="2211573" y="3490963"/>
            <a:ext cx="1477926" cy="4099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KHOA HỌC</a:t>
            </a:r>
          </a:p>
        </p:txBody>
      </p:sp>
      <p:cxnSp>
        <p:nvCxnSpPr>
          <p:cNvPr id="27" name="Straight Arrow Connector 26"/>
          <p:cNvCxnSpPr/>
          <p:nvPr/>
        </p:nvCxnSpPr>
        <p:spPr>
          <a:xfrm flipV="1">
            <a:off x="1658679" y="2368098"/>
            <a:ext cx="0" cy="1327845"/>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58679" y="3695943"/>
            <a:ext cx="63263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222720" y="2329354"/>
            <a:ext cx="7" cy="1372398"/>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89499" y="3701751"/>
            <a:ext cx="53322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370804" y="2170917"/>
            <a:ext cx="1036674" cy="0"/>
          </a:xfrm>
          <a:prstGeom prst="straightConnector1">
            <a:avLst/>
          </a:prstGeom>
          <a:ln w="28575">
            <a:solidFill>
              <a:schemeClr val="accent3">
                <a:lumMod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83293" y="2072694"/>
            <a:ext cx="1036674" cy="0"/>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22366" y="1742341"/>
            <a:ext cx="777777" cy="338554"/>
          </a:xfrm>
          <a:prstGeom prst="rect">
            <a:avLst/>
          </a:prstGeom>
          <a:noFill/>
        </p:spPr>
        <p:txBody>
          <a:bodyPr wrap="none" rtlCol="0">
            <a:spAutoFit/>
          </a:bodyPr>
          <a:lstStyle/>
          <a:p>
            <a:r>
              <a:rPr lang="en-US" sz="1600">
                <a:solidFill>
                  <a:srgbClr val="FF0000"/>
                </a:solidFill>
              </a:rPr>
              <a:t>Tạo ra</a:t>
            </a:r>
          </a:p>
        </p:txBody>
      </p:sp>
      <p:sp>
        <p:nvSpPr>
          <p:cNvPr id="36" name="TextBox 35"/>
          <p:cNvSpPr txBox="1"/>
          <p:nvPr/>
        </p:nvSpPr>
        <p:spPr>
          <a:xfrm>
            <a:off x="2438396" y="2170917"/>
            <a:ext cx="761747" cy="338554"/>
          </a:xfrm>
          <a:prstGeom prst="rect">
            <a:avLst/>
          </a:prstGeom>
          <a:noFill/>
        </p:spPr>
        <p:txBody>
          <a:bodyPr wrap="none" rtlCol="0">
            <a:spAutoFit/>
          </a:bodyPr>
          <a:lstStyle/>
          <a:p>
            <a:r>
              <a:rPr lang="en-US" sz="1600">
                <a:solidFill>
                  <a:srgbClr val="FF0000"/>
                </a:solidFill>
              </a:rPr>
              <a:t>Cơ sở</a:t>
            </a:r>
          </a:p>
        </p:txBody>
      </p:sp>
      <p:sp>
        <p:nvSpPr>
          <p:cNvPr id="2" name="Rectangle 1"/>
          <p:cNvSpPr/>
          <p:nvPr/>
        </p:nvSpPr>
        <p:spPr>
          <a:xfrm>
            <a:off x="5231220" y="993384"/>
            <a:ext cx="3349254" cy="1338828"/>
          </a:xfrm>
          <a:prstGeom prst="rect">
            <a:avLst/>
          </a:prstGeom>
        </p:spPr>
        <p:txBody>
          <a:bodyPr wrap="square">
            <a:spAutoFit/>
          </a:bodyPr>
          <a:lstStyle/>
          <a:p>
            <a:pPr algn="just">
              <a:lnSpc>
                <a:spcPct val="150000"/>
              </a:lnSpc>
            </a:pPr>
            <a:r>
              <a:rPr lang="nl-NL" sz="1800">
                <a:solidFill>
                  <a:srgbClr val="FF0000"/>
                </a:solidFill>
              </a:rPr>
              <a:t>- Khoa học là cơ sở của kĩ thuật, kĩ thuật thúc đẩy phát triển khoa học</a:t>
            </a:r>
            <a:r>
              <a:rPr lang="nl-NL">
                <a:solidFill>
                  <a:srgbClr val="FF0000"/>
                </a:solidFill>
              </a:rPr>
              <a:t>.</a:t>
            </a:r>
            <a:endParaRPr lang="en-US">
              <a:solidFill>
                <a:srgbClr val="FF0000"/>
              </a:solidFill>
            </a:endParaRPr>
          </a:p>
        </p:txBody>
      </p:sp>
      <p:sp>
        <p:nvSpPr>
          <p:cNvPr id="3" name="Rectangle 2"/>
          <p:cNvSpPr/>
          <p:nvPr/>
        </p:nvSpPr>
        <p:spPr>
          <a:xfrm>
            <a:off x="5231220" y="2329353"/>
            <a:ext cx="3423682" cy="872034"/>
          </a:xfrm>
          <a:prstGeom prst="rect">
            <a:avLst/>
          </a:prstGeom>
        </p:spPr>
        <p:txBody>
          <a:bodyPr wrap="square">
            <a:spAutoFit/>
          </a:bodyPr>
          <a:lstStyle/>
          <a:p>
            <a:pPr algn="just">
              <a:lnSpc>
                <a:spcPct val="150000"/>
              </a:lnSpc>
            </a:pPr>
            <a:r>
              <a:rPr lang="nl-NL" sz="1800">
                <a:solidFill>
                  <a:srgbClr val="FF0000"/>
                </a:solidFill>
              </a:rPr>
              <a:t>- Kĩ thuật tạo ra công nghệ mới, dựa trên công nghệ hiện có.</a:t>
            </a:r>
            <a:endParaRPr lang="en-US" sz="1800">
              <a:solidFill>
                <a:srgbClr val="FF0000"/>
              </a:solidFill>
            </a:endParaRPr>
          </a:p>
        </p:txBody>
      </p:sp>
      <p:sp>
        <p:nvSpPr>
          <p:cNvPr id="4" name="Rectangle 3"/>
          <p:cNvSpPr/>
          <p:nvPr/>
        </p:nvSpPr>
        <p:spPr>
          <a:xfrm>
            <a:off x="5231220" y="3278862"/>
            <a:ext cx="3423682" cy="1338828"/>
          </a:xfrm>
          <a:prstGeom prst="rect">
            <a:avLst/>
          </a:prstGeom>
        </p:spPr>
        <p:txBody>
          <a:bodyPr wrap="square">
            <a:spAutoFit/>
          </a:bodyPr>
          <a:lstStyle/>
          <a:p>
            <a:pPr>
              <a:lnSpc>
                <a:spcPct val="150000"/>
              </a:lnSpc>
            </a:pPr>
            <a:r>
              <a:rPr lang="nl-NL" sz="1800">
                <a:solidFill>
                  <a:srgbClr val="FF0000"/>
                </a:solidFill>
              </a:rPr>
              <a:t>- Công nghệ thúc đẩy khoa học, khoa học là cơ sở để phát triển công nghệ.</a:t>
            </a:r>
            <a:endParaRPr lang="en-US" sz="1800">
              <a:solidFill>
                <a:srgbClr val="FF0000"/>
              </a:solidFill>
            </a:endParaRPr>
          </a:p>
        </p:txBody>
      </p:sp>
      <p:pic>
        <p:nvPicPr>
          <p:cNvPr id="8" name="Picture 7">
            <a:extLst>
              <a:ext uri="{FF2B5EF4-FFF2-40B4-BE49-F238E27FC236}">
                <a16:creationId xmlns:a16="http://schemas.microsoft.com/office/drawing/2014/main" id="{13F9269C-1C32-056B-6CCC-1823B42DBAFF}"/>
              </a:ext>
            </a:extLst>
          </p:cNvPr>
          <p:cNvPicPr>
            <a:picLocks noChangeAspect="1"/>
          </p:cNvPicPr>
          <p:nvPr/>
        </p:nvPicPr>
        <p:blipFill>
          <a:blip r:embed="rId3"/>
          <a:stretch>
            <a:fillRect/>
          </a:stretch>
        </p:blipFill>
        <p:spPr>
          <a:xfrm>
            <a:off x="-792864" y="2120509"/>
            <a:ext cx="2952394" cy="3022991"/>
          </a:xfrm>
          <a:prstGeom prst="rect">
            <a:avLst/>
          </a:prstGeom>
        </p:spPr>
      </p:pic>
    </p:spTree>
    <p:extLst>
      <p:ext uri="{BB962C8B-B14F-4D97-AF65-F5344CB8AC3E}">
        <p14:creationId xmlns:p14="http://schemas.microsoft.com/office/powerpoint/2010/main" val="175666908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16" name="Google Shape;216;p31"/>
          <p:cNvGrpSpPr/>
          <p:nvPr/>
        </p:nvGrpSpPr>
        <p:grpSpPr>
          <a:xfrm>
            <a:off x="1060750" y="703376"/>
            <a:ext cx="7022480" cy="133394"/>
            <a:chOff x="2427292" y="692550"/>
            <a:chExt cx="9081184" cy="172500"/>
          </a:xfrm>
        </p:grpSpPr>
        <p:sp>
          <p:nvSpPr>
            <p:cNvPr id="217" name="Google Shape;217;p31"/>
            <p:cNvSpPr/>
            <p:nvPr/>
          </p:nvSpPr>
          <p:spPr>
            <a:xfrm>
              <a:off x="2427292" y="692550"/>
              <a:ext cx="172500" cy="1725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18" name="Google Shape;218;p31"/>
            <p:cNvSpPr/>
            <p:nvPr/>
          </p:nvSpPr>
          <p:spPr>
            <a:xfrm>
              <a:off x="2653242" y="719400"/>
              <a:ext cx="118800" cy="1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19" name="Google Shape;219;p31"/>
            <p:cNvSpPr/>
            <p:nvPr/>
          </p:nvSpPr>
          <p:spPr>
            <a:xfrm>
              <a:off x="2825492" y="735750"/>
              <a:ext cx="86100" cy="861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20" name="Google Shape;220;p31"/>
            <p:cNvSpPr/>
            <p:nvPr/>
          </p:nvSpPr>
          <p:spPr>
            <a:xfrm rot="10800000">
              <a:off x="11335977" y="692550"/>
              <a:ext cx="172500" cy="1725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21" name="Google Shape;221;p31"/>
            <p:cNvSpPr/>
            <p:nvPr/>
          </p:nvSpPr>
          <p:spPr>
            <a:xfrm rot="10800000">
              <a:off x="11163727" y="719400"/>
              <a:ext cx="118800" cy="1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22" name="Google Shape;222;p31"/>
            <p:cNvSpPr/>
            <p:nvPr/>
          </p:nvSpPr>
          <p:spPr>
            <a:xfrm rot="10800000">
              <a:off x="11024177" y="735750"/>
              <a:ext cx="86100" cy="861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sp>
        <p:nvSpPr>
          <p:cNvPr id="18" name="Google Shape;3651;p50"/>
          <p:cNvSpPr/>
          <p:nvPr/>
        </p:nvSpPr>
        <p:spPr>
          <a:xfrm>
            <a:off x="547956" y="180982"/>
            <a:ext cx="8404657"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sp>
        <p:nvSpPr>
          <p:cNvPr id="5" name="Rectangle 4"/>
          <p:cNvSpPr/>
          <p:nvPr/>
        </p:nvSpPr>
        <p:spPr>
          <a:xfrm>
            <a:off x="244550" y="983944"/>
            <a:ext cx="8803757" cy="507831"/>
          </a:xfrm>
          <a:prstGeom prst="rect">
            <a:avLst/>
          </a:prstGeom>
        </p:spPr>
        <p:txBody>
          <a:bodyPr wrap="square">
            <a:spAutoFit/>
          </a:bodyPr>
          <a:lstStyle/>
          <a:p>
            <a:pPr>
              <a:lnSpc>
                <a:spcPct val="150000"/>
              </a:lnSpc>
            </a:pPr>
            <a:r>
              <a:rPr lang="en-US" sz="1800" i="1"/>
              <a:t>Quan sát hình 1.6, 1.7. 1.8 cho biết mối quan hệ giữa tự nhiên, con người và xã hội?</a:t>
            </a:r>
            <a:endParaRPr lang="en-US" sz="180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22" y="1660388"/>
            <a:ext cx="2949148" cy="293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23" y="1660387"/>
            <a:ext cx="2887332" cy="293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150" y="1660388"/>
            <a:ext cx="2860157" cy="293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253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randombar(horizontal)">
                                      <p:cBhvr>
                                        <p:cTn id="17" dur="500"/>
                                        <p:tgtEl>
                                          <p:spTgt spid="9218"/>
                                        </p:tgtEl>
                                      </p:cBhvr>
                                    </p:animEffect>
                                  </p:childTnLst>
                                </p:cTn>
                              </p:par>
                              <p:par>
                                <p:cTn id="18" presetID="14" presetClass="entr" presetSubtype="10" fill="hold" nodeType="with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randombar(horizontal)">
                                      <p:cBhvr>
                                        <p:cTn id="20" dur="500"/>
                                        <p:tgtEl>
                                          <p:spTgt spid="9219"/>
                                        </p:tgtEl>
                                      </p:cBhvr>
                                    </p:animEffect>
                                  </p:childTnLst>
                                </p:cTn>
                              </p:par>
                              <p:par>
                                <p:cTn id="21" presetID="14" presetClass="entr" presetSubtype="1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animEffect transition="in" filter="randombar(horizontal)">
                                      <p:cBhvr>
                                        <p:cTn id="23"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40"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1;p50"/>
          <p:cNvSpPr/>
          <p:nvPr/>
        </p:nvSpPr>
        <p:spPr>
          <a:xfrm>
            <a:off x="547956" y="0"/>
            <a:ext cx="8404657" cy="552893"/>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sp>
        <p:nvSpPr>
          <p:cNvPr id="42" name="Pentagon 41"/>
          <p:cNvSpPr/>
          <p:nvPr/>
        </p:nvSpPr>
        <p:spPr>
          <a:xfrm>
            <a:off x="1" y="770860"/>
            <a:ext cx="3455580" cy="457200"/>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Công nghệ với tự nhiên</a:t>
            </a:r>
          </a:p>
        </p:txBody>
      </p:sp>
      <p:sp>
        <p:nvSpPr>
          <p:cNvPr id="9" name="Rectangle 8"/>
          <p:cNvSpPr/>
          <p:nvPr/>
        </p:nvSpPr>
        <p:spPr>
          <a:xfrm>
            <a:off x="228599" y="1350334"/>
            <a:ext cx="2695354"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FF0000"/>
                </a:solidFill>
              </a:rPr>
              <a:t>Công nghệ giúp quá trình khám phá tự nhiên tốt hơn, đạt thành tựu cao hơn.</a:t>
            </a:r>
          </a:p>
        </p:txBody>
      </p:sp>
      <p:sp>
        <p:nvSpPr>
          <p:cNvPr id="47" name="Rectangle 46"/>
          <p:cNvSpPr/>
          <p:nvPr/>
        </p:nvSpPr>
        <p:spPr>
          <a:xfrm>
            <a:off x="3072809" y="1360963"/>
            <a:ext cx="2732568"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a:solidFill>
                  <a:srgbClr val="FF0000"/>
                </a:solidFill>
              </a:rPr>
              <a:t>Công nghệ xử lí môi trường, phòng chống thiên tai, biến đổi khí hậu…</a:t>
            </a:r>
            <a:endParaRPr lang="en-US" sz="1600">
              <a:solidFill>
                <a:srgbClr val="FF0000"/>
              </a:solidFill>
            </a:endParaRPr>
          </a:p>
        </p:txBody>
      </p:sp>
      <p:sp>
        <p:nvSpPr>
          <p:cNvPr id="48" name="Rectangle 47"/>
          <p:cNvSpPr/>
          <p:nvPr/>
        </p:nvSpPr>
        <p:spPr>
          <a:xfrm>
            <a:off x="5996764" y="1350332"/>
            <a:ext cx="3030278"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FF0000"/>
                </a:solidFill>
              </a:rPr>
              <a:t>Tuy nhiên c</a:t>
            </a:r>
            <a:r>
              <a:rPr lang="vi-VN" sz="1600">
                <a:solidFill>
                  <a:srgbClr val="FF0000"/>
                </a:solidFill>
              </a:rPr>
              <a:t>ông nghệ giúp con người khai thác cạn kiệt tài nguyên, ảnh hưởng đến môi trường</a:t>
            </a:r>
            <a:r>
              <a:rPr lang="vi-VN" sz="1700">
                <a:solidFill>
                  <a:srgbClr val="FF0000"/>
                </a:solidFill>
              </a:rPr>
              <a:t>.</a:t>
            </a:r>
            <a:endParaRPr lang="en-US" sz="1700">
              <a:solidFill>
                <a:srgbClr val="FF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906148"/>
            <a:ext cx="2695354" cy="201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810" y="2906148"/>
            <a:ext cx="2732568" cy="201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764" y="2906147"/>
            <a:ext cx="3030278" cy="201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down)">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par>
                                <p:cTn id="21" presetID="22" presetClass="entr" presetSubtype="4" fill="hold" nodeType="withEffect">
                                  <p:stCondLst>
                                    <p:cond delay="0"/>
                                  </p:stCondLst>
                                  <p:childTnLst>
                                    <p:set>
                                      <p:cBhvr>
                                        <p:cTn id="22" dur="1" fill="hold">
                                          <p:stCondLst>
                                            <p:cond delay="0"/>
                                          </p:stCondLst>
                                        </p:cTn>
                                        <p:tgtEl>
                                          <p:spTgt spid="10243"/>
                                        </p:tgtEl>
                                        <p:attrNameLst>
                                          <p:attrName>style.visibility</p:attrName>
                                        </p:attrNameLst>
                                      </p:cBhvr>
                                      <p:to>
                                        <p:strVal val="visible"/>
                                      </p:to>
                                    </p:set>
                                    <p:animEffect transition="in" filter="wipe(down)">
                                      <p:cBhvr>
                                        <p:cTn id="23" dur="500"/>
                                        <p:tgtEl>
                                          <p:spTgt spid="102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nodeType="withEffect">
                                  <p:stCondLst>
                                    <p:cond delay="0"/>
                                  </p:stCondLst>
                                  <p:childTnLst>
                                    <p:set>
                                      <p:cBhvr>
                                        <p:cTn id="30" dur="1" fill="hold">
                                          <p:stCondLst>
                                            <p:cond delay="0"/>
                                          </p:stCondLst>
                                        </p:cTn>
                                        <p:tgtEl>
                                          <p:spTgt spid="10244"/>
                                        </p:tgtEl>
                                        <p:attrNameLst>
                                          <p:attrName>style.visibility</p:attrName>
                                        </p:attrNameLst>
                                      </p:cBhvr>
                                      <p:to>
                                        <p:strVal val="visible"/>
                                      </p:to>
                                    </p:set>
                                    <p:animEffect transition="in" filter="wipe(down)">
                                      <p:cBhvr>
                                        <p:cTn id="3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animBg="1"/>
      <p:bldP spid="47"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40"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1;p50"/>
          <p:cNvSpPr/>
          <p:nvPr/>
        </p:nvSpPr>
        <p:spPr>
          <a:xfrm>
            <a:off x="547956" y="0"/>
            <a:ext cx="8404657" cy="552893"/>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sp>
        <p:nvSpPr>
          <p:cNvPr id="42" name="Pentagon 41"/>
          <p:cNvSpPr/>
          <p:nvPr/>
        </p:nvSpPr>
        <p:spPr>
          <a:xfrm>
            <a:off x="1" y="770860"/>
            <a:ext cx="3902148" cy="457200"/>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Công nghệ với con người</a:t>
            </a:r>
          </a:p>
        </p:txBody>
      </p:sp>
      <p:sp>
        <p:nvSpPr>
          <p:cNvPr id="9" name="Rectangle 8"/>
          <p:cNvSpPr/>
          <p:nvPr/>
        </p:nvSpPr>
        <p:spPr>
          <a:xfrm>
            <a:off x="334925" y="1339695"/>
            <a:ext cx="2610294"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FF0000"/>
                </a:solidFill>
              </a:rPr>
              <a:t>Công nghệ giúp con người có cuộc sống tiện nghi, hiện đại.</a:t>
            </a:r>
            <a:endParaRPr lang="en-US" sz="1800">
              <a:solidFill>
                <a:srgbClr val="FF0000"/>
              </a:solidFill>
            </a:endParaRPr>
          </a:p>
        </p:txBody>
      </p:sp>
      <p:sp>
        <p:nvSpPr>
          <p:cNvPr id="47" name="Rectangle 46"/>
          <p:cNvSpPr/>
          <p:nvPr/>
        </p:nvSpPr>
        <p:spPr>
          <a:xfrm>
            <a:off x="3381152" y="1360963"/>
            <a:ext cx="2563131"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FF0000"/>
                </a:solidFill>
              </a:rPr>
              <a:t>Công nghệ giúp tăng năng suất lao động, hiệu quả làm việc.</a:t>
            </a:r>
            <a:endParaRPr lang="en-US" sz="1800">
              <a:solidFill>
                <a:srgbClr val="FF0000"/>
              </a:solidFill>
            </a:endParaRPr>
          </a:p>
        </p:txBody>
      </p:sp>
      <p:sp>
        <p:nvSpPr>
          <p:cNvPr id="48" name="Rectangle 47"/>
          <p:cNvSpPr/>
          <p:nvPr/>
        </p:nvSpPr>
        <p:spPr>
          <a:xfrm>
            <a:off x="6283842" y="1350332"/>
            <a:ext cx="2530548"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FF0000"/>
                </a:solidFill>
              </a:rPr>
              <a:t>Tuy nhiên c</a:t>
            </a:r>
            <a:r>
              <a:rPr lang="vi-VN" sz="1800">
                <a:solidFill>
                  <a:srgbClr val="FF0000"/>
                </a:solidFill>
              </a:rPr>
              <a:t>ông nghệ đẩy con người đối mặt tình trạng thất nghiệp.</a:t>
            </a:r>
            <a:endParaRPr lang="en-US" sz="1800">
              <a:solidFill>
                <a:srgbClr val="FF0000"/>
              </a:solidFill>
            </a:endParaRPr>
          </a:p>
        </p:txBody>
      </p:sp>
      <p:pic>
        <p:nvPicPr>
          <p:cNvPr id="11" name="Google Shape;405;p17"/>
          <p:cNvPicPr preferRelativeResize="0"/>
          <p:nvPr/>
        </p:nvPicPr>
        <p:blipFill>
          <a:blip r:embed="rId3">
            <a:extLst>
              <a:ext uri="{28A0092B-C50C-407E-A947-70E740481C1C}">
                <a14:useLocalDpi xmlns:a14="http://schemas.microsoft.com/office/drawing/2010/main" val="0"/>
              </a:ext>
            </a:extLst>
          </a:blip>
          <a:stretch>
            <a:fillRect/>
          </a:stretch>
        </p:blipFill>
        <p:spPr>
          <a:xfrm>
            <a:off x="450452" y="2860158"/>
            <a:ext cx="2335277" cy="2283342"/>
          </a:xfrm>
          <a:prstGeom prst="ellipse">
            <a:avLst/>
          </a:prstGeom>
          <a:noFill/>
          <a:ln>
            <a:noFill/>
          </a:ln>
        </p:spPr>
      </p:pic>
      <p:pic>
        <p:nvPicPr>
          <p:cNvPr id="12" name="Google Shape;405;p17"/>
          <p:cNvPicPr preferRelativeResize="0"/>
          <p:nvPr/>
        </p:nvPicPr>
        <p:blipFill>
          <a:blip r:embed="rId4">
            <a:extLst>
              <a:ext uri="{28A0092B-C50C-407E-A947-70E740481C1C}">
                <a14:useLocalDpi xmlns:a14="http://schemas.microsoft.com/office/drawing/2010/main" val="0"/>
              </a:ext>
            </a:extLst>
          </a:blip>
          <a:stretch>
            <a:fillRect/>
          </a:stretch>
        </p:blipFill>
        <p:spPr>
          <a:xfrm>
            <a:off x="3494907" y="2942225"/>
            <a:ext cx="2335277" cy="2201275"/>
          </a:xfrm>
          <a:prstGeom prst="ellipse">
            <a:avLst/>
          </a:prstGeom>
          <a:noFill/>
          <a:ln>
            <a:noFill/>
          </a:ln>
        </p:spPr>
      </p:pic>
      <p:pic>
        <p:nvPicPr>
          <p:cNvPr id="13" name="Google Shape;405;p17"/>
          <p:cNvPicPr preferRelativeResize="0"/>
          <p:nvPr/>
        </p:nvPicPr>
        <p:blipFill>
          <a:blip r:embed="rId5">
            <a:extLst>
              <a:ext uri="{28A0092B-C50C-407E-A947-70E740481C1C}">
                <a14:useLocalDpi xmlns:a14="http://schemas.microsoft.com/office/drawing/2010/main" val="0"/>
              </a:ext>
            </a:extLst>
          </a:blip>
          <a:stretch>
            <a:fillRect/>
          </a:stretch>
        </p:blipFill>
        <p:spPr>
          <a:xfrm>
            <a:off x="6370846" y="2942225"/>
            <a:ext cx="2335277" cy="2201275"/>
          </a:xfrm>
          <a:prstGeom prst="ellipse">
            <a:avLst/>
          </a:prstGeom>
          <a:noFill/>
          <a:ln>
            <a:noFill/>
          </a:ln>
        </p:spPr>
      </p:pic>
    </p:spTree>
    <p:extLst>
      <p:ext uri="{BB962C8B-B14F-4D97-AF65-F5344CB8AC3E}">
        <p14:creationId xmlns:p14="http://schemas.microsoft.com/office/powerpoint/2010/main" val="9516406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arn(inVertical)">
                                      <p:cBhvr>
                                        <p:cTn id="20" dur="500"/>
                                        <p:tgtEl>
                                          <p:spTgt spid="47"/>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animBg="1"/>
      <p:bldP spid="47"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40"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1;p50"/>
          <p:cNvSpPr/>
          <p:nvPr/>
        </p:nvSpPr>
        <p:spPr>
          <a:xfrm>
            <a:off x="547956" y="0"/>
            <a:ext cx="8404657" cy="552893"/>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a:ln>
                <a:noFill/>
              </a:ln>
              <a:solidFill>
                <a:srgbClr val="FFFFFF"/>
              </a:solidFill>
              <a:effectLst/>
              <a:uLnTx/>
              <a:uFillTx/>
              <a:ea typeface="Dancing Script"/>
              <a:cs typeface="Dancing Script"/>
              <a:sym typeface="Dancing Script"/>
            </a:endParaRPr>
          </a:p>
        </p:txBody>
      </p:sp>
      <p:sp>
        <p:nvSpPr>
          <p:cNvPr id="42" name="Pentagon 41"/>
          <p:cNvSpPr/>
          <p:nvPr/>
        </p:nvSpPr>
        <p:spPr>
          <a:xfrm>
            <a:off x="1" y="770860"/>
            <a:ext cx="3455580" cy="457200"/>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Công nghệ với xã hội</a:t>
            </a:r>
          </a:p>
        </p:txBody>
      </p:sp>
      <p:sp>
        <p:nvSpPr>
          <p:cNvPr id="9" name="Rectangle 8"/>
          <p:cNvSpPr/>
          <p:nvPr/>
        </p:nvSpPr>
        <p:spPr>
          <a:xfrm>
            <a:off x="845668" y="1446028"/>
            <a:ext cx="3577477" cy="1063258"/>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FF0000"/>
                </a:solidFill>
              </a:rPr>
              <a:t>Công nghệ thúc đ</a:t>
            </a:r>
            <a:r>
              <a:rPr lang="en-US" sz="1800">
                <a:solidFill>
                  <a:srgbClr val="FF0000"/>
                </a:solidFill>
              </a:rPr>
              <a:t>ẩ</a:t>
            </a:r>
            <a:r>
              <a:rPr lang="vi-VN" sz="1800">
                <a:solidFill>
                  <a:srgbClr val="FF0000"/>
                </a:solidFill>
              </a:rPr>
              <a:t>y kinh tế, xã hội phát triển, quản lí tốt xã hội.</a:t>
            </a:r>
            <a:endParaRPr lang="en-US" sz="1800">
              <a:solidFill>
                <a:srgbClr val="FF0000"/>
              </a:solidFill>
            </a:endParaRPr>
          </a:p>
        </p:txBody>
      </p:sp>
      <p:sp>
        <p:nvSpPr>
          <p:cNvPr id="48" name="Rectangle 47"/>
          <p:cNvSpPr/>
          <p:nvPr/>
        </p:nvSpPr>
        <p:spPr>
          <a:xfrm>
            <a:off x="5061098" y="1446028"/>
            <a:ext cx="3577477" cy="1063258"/>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FF0000"/>
                </a:solidFill>
              </a:rPr>
              <a:t>Tuy nhiên c</a:t>
            </a:r>
            <a:r>
              <a:rPr lang="vi-VN" sz="1800">
                <a:solidFill>
                  <a:srgbClr val="FF0000"/>
                </a:solidFill>
              </a:rPr>
              <a:t>ông nghệ khiến cách nghĩ, lối sống con người bị lệ thuộc.</a:t>
            </a:r>
            <a:endParaRPr lang="en-US" sz="1800">
              <a:solidFill>
                <a:srgbClr val="FF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96" y="2828826"/>
            <a:ext cx="3577477" cy="206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668" y="2828826"/>
            <a:ext cx="3577477" cy="209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6406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wipe(down)">
                                      <p:cBhvr>
                                        <p:cTn id="15" dur="500"/>
                                        <p:tgtEl>
                                          <p:spTgt spid="1126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heel(1)">
                                      <p:cBhvr>
                                        <p:cTn id="20" dur="2000"/>
                                        <p:tgtEl>
                                          <p:spTgt spid="48"/>
                                        </p:tgtEl>
                                      </p:cBhvr>
                                    </p:animEffect>
                                  </p:childTnLst>
                                </p:cTn>
                              </p:par>
                              <p:par>
                                <p:cTn id="21" presetID="22" presetClass="entr" presetSubtype="4"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wipe(down)">
                                      <p:cBhvr>
                                        <p:cTn id="2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3984;p50"/>
          <p:cNvGrpSpPr/>
          <p:nvPr/>
        </p:nvGrpSpPr>
        <p:grpSpPr>
          <a:xfrm rot="5400000">
            <a:off x="-62863" y="62865"/>
            <a:ext cx="1364613" cy="1238875"/>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669" y="878954"/>
            <a:ext cx="543391" cy="1081703"/>
          </a:xfrm>
          <a:prstGeom prst="rect">
            <a:avLst/>
          </a:prstGeom>
        </p:spPr>
      </p:pic>
      <p:pic>
        <p:nvPicPr>
          <p:cNvPr id="79" name="Picture 78"/>
          <p:cNvPicPr/>
          <p:nvPr/>
        </p:nvPicPr>
        <p:blipFill>
          <a:blip r:embed="rId3"/>
          <a:stretch>
            <a:fillRect/>
          </a:stretch>
        </p:blipFill>
        <p:spPr>
          <a:xfrm>
            <a:off x="1743690" y="31899"/>
            <a:ext cx="5645731" cy="3227893"/>
          </a:xfrm>
          <a:prstGeom prst="rect">
            <a:avLst/>
          </a:prstGeom>
        </p:spPr>
      </p:pic>
      <p:cxnSp>
        <p:nvCxnSpPr>
          <p:cNvPr id="3" name="Straight Arrow Connector 2"/>
          <p:cNvCxnSpPr>
            <a:cxnSpLocks/>
            <a:endCxn id="7" idx="0"/>
          </p:cNvCxnSpPr>
          <p:nvPr/>
        </p:nvCxnSpPr>
        <p:spPr>
          <a:xfrm flipH="1">
            <a:off x="912686" y="1738608"/>
            <a:ext cx="1540977" cy="5805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5622605" y="1775163"/>
            <a:ext cx="2135468" cy="5434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95004" y="2319188"/>
            <a:ext cx="1635364" cy="737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latin typeface="Times New Roman" panose="02020603050405020304" pitchFamily="18" charset="0"/>
                <a:cs typeface="Times New Roman" panose="02020603050405020304" pitchFamily="18" charset="0"/>
              </a:rPr>
              <a:t>Tuabin gió</a:t>
            </a:r>
          </a:p>
        </p:txBody>
      </p:sp>
      <p:sp>
        <p:nvSpPr>
          <p:cNvPr id="80" name="Rounded Rectangle 79"/>
          <p:cNvSpPr/>
          <p:nvPr/>
        </p:nvSpPr>
        <p:spPr>
          <a:xfrm>
            <a:off x="6815471" y="2380077"/>
            <a:ext cx="2328530" cy="958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anose="02020603050405020304" pitchFamily="18" charset="0"/>
                <a:cs typeface="Times New Roman" panose="02020603050405020304" pitchFamily="18" charset="0"/>
              </a:rPr>
              <a:t>Tấm pin năng lượng mặt trời</a:t>
            </a:r>
          </a:p>
        </p:txBody>
      </p:sp>
      <p:sp>
        <p:nvSpPr>
          <p:cNvPr id="10" name="Rounded Rectangle 9"/>
          <p:cNvSpPr/>
          <p:nvPr/>
        </p:nvSpPr>
        <p:spPr>
          <a:xfrm>
            <a:off x="4465675" y="3400123"/>
            <a:ext cx="4019106" cy="1605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a:solidFill>
                  <a:srgbClr val="002060"/>
                </a:solidFill>
                <a:latin typeface="Times New Roman" panose="02020603050405020304" pitchFamily="18" charset="0"/>
                <a:cs typeface="Times New Roman" panose="02020603050405020304" pitchFamily="18" charset="0"/>
              </a:rPr>
              <a:t>      Chuyển đổi ánh sáng mặt trời thành dòng điện =&gt; Cung cấp điện cho gia đình.</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82" name="Rounded Rectangle 81"/>
          <p:cNvSpPr/>
          <p:nvPr/>
        </p:nvSpPr>
        <p:spPr>
          <a:xfrm>
            <a:off x="94488" y="3369848"/>
            <a:ext cx="4105371" cy="1523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a:solidFill>
                  <a:srgbClr val="002060"/>
                </a:solidFill>
                <a:latin typeface="Times New Roman" panose="02020603050405020304" pitchFamily="18" charset="0"/>
                <a:cs typeface="Times New Roman" panose="02020603050405020304" pitchFamily="18" charset="0"/>
              </a:rPr>
              <a:t>     Chuyển đổi năng lượng gió thành dòng điện =&gt; Cung cấp điện cho gia đình.</a:t>
            </a:r>
            <a:endParaRPr lang="en-US"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95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wipe(down)">
                                      <p:cBhvr>
                                        <p:cTn id="20" dur="5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barn(inVertical)">
                                      <p:cBhvr>
                                        <p:cTn id="28" dur="500"/>
                                        <p:tgtEl>
                                          <p:spTgt spid="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0" grpId="0" animBg="1"/>
      <p:bldP spid="10" grpId="0" animBg="1"/>
      <p:bldP spid="8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Pentagon 23"/>
          <p:cNvSpPr/>
          <p:nvPr/>
        </p:nvSpPr>
        <p:spPr>
          <a:xfrm>
            <a:off x="1403498" y="122572"/>
            <a:ext cx="2009552" cy="611372"/>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LUYỆN TẬP</a:t>
            </a:r>
          </a:p>
        </p:txBody>
      </p:sp>
      <p:sp>
        <p:nvSpPr>
          <p:cNvPr id="5" name="Rectangle 4"/>
          <p:cNvSpPr/>
          <p:nvPr/>
        </p:nvSpPr>
        <p:spPr>
          <a:xfrm>
            <a:off x="148856" y="798092"/>
            <a:ext cx="6000451" cy="1881990"/>
          </a:xfrm>
          <a:prstGeom prst="rect">
            <a:avLst/>
          </a:prstGeom>
        </p:spPr>
        <p:txBody>
          <a:bodyPr wrap="square">
            <a:spAutoFit/>
          </a:bodyPr>
          <a:lstStyle/>
          <a:p>
            <a:pPr algn="just">
              <a:lnSpc>
                <a:spcPct val="150000"/>
              </a:lnSpc>
            </a:pPr>
            <a:r>
              <a:rPr lang="en-US" sz="2000">
                <a:solidFill>
                  <a:srgbClr val="002060"/>
                </a:solidFill>
              </a:rPr>
              <a:t>	Lấy các ví dụ cụ thể về tác động tích cực, tiêu cực của công nghệ đối với tự nhiên, con người và xã hội trong phạm vi gia đình, cộng đồng nơi em đang sinh sống.</a:t>
            </a: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07" y="202019"/>
            <a:ext cx="2845837" cy="219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90" y="3737162"/>
            <a:ext cx="1806849" cy="1186588"/>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973" y="3061062"/>
            <a:ext cx="867804" cy="1958928"/>
          </a:xfrm>
          <a:prstGeom prst="rect">
            <a:avLst/>
          </a:prstGeom>
        </p:spPr>
      </p:pic>
      <p:pic>
        <p:nvPicPr>
          <p:cNvPr id="3" name="Picture 2">
            <a:extLst>
              <a:ext uri="{FF2B5EF4-FFF2-40B4-BE49-F238E27FC236}">
                <a16:creationId xmlns:a16="http://schemas.microsoft.com/office/drawing/2014/main" id="{C5C93C98-032A-E493-FF75-DC2A53D5CEC0}"/>
              </a:ext>
            </a:extLst>
          </p:cNvPr>
          <p:cNvPicPr>
            <a:picLocks noChangeAspect="1"/>
          </p:cNvPicPr>
          <p:nvPr/>
        </p:nvPicPr>
        <p:blipFill>
          <a:blip r:embed="rId6"/>
          <a:stretch>
            <a:fillRect/>
          </a:stretch>
        </p:blipFill>
        <p:spPr>
          <a:xfrm>
            <a:off x="369683" y="2962"/>
            <a:ext cx="1033815" cy="782346"/>
          </a:xfrm>
          <a:prstGeom prst="rect">
            <a:avLst/>
          </a:prstGeom>
        </p:spPr>
      </p:pic>
    </p:spTree>
    <p:extLst>
      <p:ext uri="{BB962C8B-B14F-4D97-AF65-F5344CB8AC3E}">
        <p14:creationId xmlns:p14="http://schemas.microsoft.com/office/powerpoint/2010/main" val="10067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p:cNvGraphicFramePr>
            <a:graphicFrameLocks noGrp="1"/>
          </p:cNvGraphicFramePr>
          <p:nvPr>
            <p:extLst>
              <p:ext uri="{D42A27DB-BD31-4B8C-83A1-F6EECF244321}">
                <p14:modId xmlns:p14="http://schemas.microsoft.com/office/powerpoint/2010/main" val="1421428587"/>
              </p:ext>
            </p:extLst>
          </p:nvPr>
        </p:nvGraphicFramePr>
        <p:xfrm>
          <a:off x="0" y="-2606"/>
          <a:ext cx="9143999" cy="4687556"/>
        </p:xfrm>
        <a:graphic>
          <a:graphicData uri="http://schemas.openxmlformats.org/drawingml/2006/table">
            <a:tbl>
              <a:tblPr firstRow="1" firstCol="1" bandRow="1">
                <a:tableStyleId>{2C4C9752-75CE-48E9-BA76-B773FC725C76}</a:tableStyleId>
              </a:tblPr>
              <a:tblGrid>
                <a:gridCol w="894522">
                  <a:extLst>
                    <a:ext uri="{9D8B030D-6E8A-4147-A177-3AD203B41FA5}">
                      <a16:colId xmlns:a16="http://schemas.microsoft.com/office/drawing/2014/main" val="20000"/>
                    </a:ext>
                  </a:extLst>
                </a:gridCol>
                <a:gridCol w="2506869">
                  <a:extLst>
                    <a:ext uri="{9D8B030D-6E8A-4147-A177-3AD203B41FA5}">
                      <a16:colId xmlns:a16="http://schemas.microsoft.com/office/drawing/2014/main" val="20001"/>
                    </a:ext>
                  </a:extLst>
                </a:gridCol>
                <a:gridCol w="2827130">
                  <a:extLst>
                    <a:ext uri="{9D8B030D-6E8A-4147-A177-3AD203B41FA5}">
                      <a16:colId xmlns:a16="http://schemas.microsoft.com/office/drawing/2014/main" val="20002"/>
                    </a:ext>
                  </a:extLst>
                </a:gridCol>
                <a:gridCol w="2915478">
                  <a:extLst>
                    <a:ext uri="{9D8B030D-6E8A-4147-A177-3AD203B41FA5}">
                      <a16:colId xmlns:a16="http://schemas.microsoft.com/office/drawing/2014/main" val="20003"/>
                    </a:ext>
                  </a:extLst>
                </a:gridCol>
              </a:tblGrid>
              <a:tr h="603631">
                <a:tc>
                  <a:txBody>
                    <a:bodyPr/>
                    <a:lstStyle/>
                    <a:p>
                      <a:pPr>
                        <a:lnSpc>
                          <a:spcPct val="150000"/>
                        </a:lnSpc>
                        <a:spcBef>
                          <a:spcPts val="300"/>
                        </a:spcBef>
                        <a:spcAft>
                          <a:spcPts val="300"/>
                        </a:spcAft>
                      </a:pPr>
                      <a:r>
                        <a:rPr lang="en-US" sz="1800">
                          <a:effectLst/>
                        </a:rPr>
                        <a:t> </a:t>
                      </a:r>
                      <a:endParaRPr lang="en-US" sz="1800">
                        <a:effectLst/>
                        <a:latin typeface="Calibri"/>
                        <a:ea typeface="Calibri"/>
                        <a:cs typeface="Times New Roman"/>
                      </a:endParaRPr>
                    </a:p>
                  </a:txBody>
                  <a:tcPr marL="58677" marR="58677" marT="0" marB="0"/>
                </a:tc>
                <a:tc>
                  <a:txBody>
                    <a:bodyPr/>
                    <a:lstStyle/>
                    <a:p>
                      <a:pPr algn="ctr">
                        <a:lnSpc>
                          <a:spcPct val="150000"/>
                        </a:lnSpc>
                        <a:spcBef>
                          <a:spcPts val="300"/>
                        </a:spcBef>
                        <a:spcAft>
                          <a:spcPts val="300"/>
                        </a:spcAft>
                      </a:pPr>
                      <a:r>
                        <a:rPr lang="en-US" sz="1800" b="1">
                          <a:effectLst/>
                        </a:rPr>
                        <a:t>Tự nhiên</a:t>
                      </a:r>
                      <a:endParaRPr lang="en-US" sz="1800" b="1">
                        <a:effectLst/>
                        <a:latin typeface="Calibri"/>
                        <a:ea typeface="Calibri"/>
                        <a:cs typeface="Times New Roman"/>
                      </a:endParaRPr>
                    </a:p>
                  </a:txBody>
                  <a:tcPr marL="58677" marR="58677" marT="0" marB="0"/>
                </a:tc>
                <a:tc>
                  <a:txBody>
                    <a:bodyPr/>
                    <a:lstStyle/>
                    <a:p>
                      <a:pPr algn="ctr">
                        <a:lnSpc>
                          <a:spcPct val="150000"/>
                        </a:lnSpc>
                        <a:spcBef>
                          <a:spcPts val="300"/>
                        </a:spcBef>
                        <a:spcAft>
                          <a:spcPts val="300"/>
                        </a:spcAft>
                      </a:pPr>
                      <a:r>
                        <a:rPr lang="en-US" sz="1800" b="1">
                          <a:effectLst/>
                        </a:rPr>
                        <a:t>Con người</a:t>
                      </a:r>
                      <a:endParaRPr lang="en-US" sz="1800" b="1">
                        <a:effectLst/>
                        <a:latin typeface="Calibri"/>
                        <a:ea typeface="Calibri"/>
                        <a:cs typeface="Times New Roman"/>
                      </a:endParaRPr>
                    </a:p>
                  </a:txBody>
                  <a:tcPr marL="58677" marR="58677" marT="0" marB="0"/>
                </a:tc>
                <a:tc>
                  <a:txBody>
                    <a:bodyPr/>
                    <a:lstStyle/>
                    <a:p>
                      <a:pPr algn="ctr">
                        <a:lnSpc>
                          <a:spcPct val="150000"/>
                        </a:lnSpc>
                        <a:spcBef>
                          <a:spcPts val="300"/>
                        </a:spcBef>
                        <a:spcAft>
                          <a:spcPts val="300"/>
                        </a:spcAft>
                      </a:pPr>
                      <a:r>
                        <a:rPr lang="en-US" sz="1800" b="1">
                          <a:effectLst/>
                        </a:rPr>
                        <a:t>Xã hội</a:t>
                      </a:r>
                      <a:endParaRPr lang="en-US" sz="1800" b="1">
                        <a:effectLst/>
                        <a:latin typeface="Calibri"/>
                        <a:ea typeface="Calibri"/>
                        <a:cs typeface="Times New Roman"/>
                      </a:endParaRPr>
                    </a:p>
                  </a:txBody>
                  <a:tcPr marL="58677" marR="58677" marT="0" marB="0"/>
                </a:tc>
                <a:extLst>
                  <a:ext uri="{0D108BD9-81ED-4DB2-BD59-A6C34878D82A}">
                    <a16:rowId xmlns:a16="http://schemas.microsoft.com/office/drawing/2014/main" val="10000"/>
                  </a:ext>
                </a:extLst>
              </a:tr>
              <a:tr h="1980649">
                <a:tc>
                  <a:txBody>
                    <a:bodyPr/>
                    <a:lstStyle/>
                    <a:p>
                      <a:pPr algn="ctr">
                        <a:lnSpc>
                          <a:spcPct val="150000"/>
                        </a:lnSpc>
                        <a:spcBef>
                          <a:spcPts val="300"/>
                        </a:spcBef>
                        <a:spcAft>
                          <a:spcPts val="300"/>
                        </a:spcAft>
                      </a:pPr>
                      <a:r>
                        <a:rPr lang="en-US" sz="1800" b="1">
                          <a:effectLst/>
                        </a:rPr>
                        <a:t> Tác động tích cực</a:t>
                      </a:r>
                      <a:endParaRPr lang="en-US" sz="1800" b="1">
                        <a:effectLst/>
                        <a:latin typeface="Calibri"/>
                        <a:ea typeface="Calibri"/>
                        <a:cs typeface="Times New Roman"/>
                      </a:endParaRPr>
                    </a:p>
                  </a:txBody>
                  <a:tcPr marL="58677" marR="58677" marT="0" marB="0"/>
                </a:tc>
                <a:tc>
                  <a:txBody>
                    <a:bodyPr/>
                    <a:lstStyle/>
                    <a:p>
                      <a:pPr>
                        <a:lnSpc>
                          <a:spcPct val="150000"/>
                        </a:lnSpc>
                        <a:spcBef>
                          <a:spcPts val="300"/>
                        </a:spcBef>
                        <a:spcAft>
                          <a:spcPts val="300"/>
                        </a:spcAft>
                      </a:pPr>
                      <a:r>
                        <a:rPr lang="en-US" sz="1800">
                          <a:effectLst/>
                        </a:rPr>
                        <a:t>Thu gom, xử lí rác thải, làm sạch môi trường…</a:t>
                      </a:r>
                    </a:p>
                  </a:txBody>
                  <a:tcPr marL="58677" marR="58677" marT="0" marB="0"/>
                </a:tc>
                <a:tc>
                  <a:txBody>
                    <a:bodyPr/>
                    <a:lstStyle/>
                    <a:p>
                      <a:pPr>
                        <a:lnSpc>
                          <a:spcPct val="150000"/>
                        </a:lnSpc>
                        <a:spcBef>
                          <a:spcPts val="300"/>
                        </a:spcBef>
                        <a:spcAft>
                          <a:spcPts val="300"/>
                        </a:spcAft>
                      </a:pPr>
                      <a:r>
                        <a:rPr lang="en-US" sz="1800">
                          <a:effectLst/>
                        </a:rPr>
                        <a:t>Đi ô tô tránh mưa nắng, đi máy bay di chuyển khắp nơi trên thế giới…</a:t>
                      </a:r>
                    </a:p>
                  </a:txBody>
                  <a:tcPr marL="58677" marR="58677" marT="0" marB="0"/>
                </a:tc>
                <a:tc>
                  <a:txBody>
                    <a:bodyPr/>
                    <a:lstStyle/>
                    <a:p>
                      <a:pPr>
                        <a:lnSpc>
                          <a:spcPct val="150000"/>
                        </a:lnSpc>
                        <a:spcBef>
                          <a:spcPts val="300"/>
                        </a:spcBef>
                        <a:spcAft>
                          <a:spcPts val="300"/>
                        </a:spcAft>
                      </a:pPr>
                      <a:r>
                        <a:rPr lang="en-US" sz="1800">
                          <a:effectLst/>
                        </a:rPr>
                        <a:t>Xây dựng nhiều nhà cao tầng, cơ sở hạ tầng, nhà máy, xí nghiệp…</a:t>
                      </a:r>
                    </a:p>
                  </a:txBody>
                  <a:tcPr marL="58677" marR="58677" marT="0" marB="0"/>
                </a:tc>
                <a:extLst>
                  <a:ext uri="{0D108BD9-81ED-4DB2-BD59-A6C34878D82A}">
                    <a16:rowId xmlns:a16="http://schemas.microsoft.com/office/drawing/2014/main" val="10001"/>
                  </a:ext>
                </a:extLst>
              </a:tr>
              <a:tr h="2103276">
                <a:tc>
                  <a:txBody>
                    <a:bodyPr/>
                    <a:lstStyle/>
                    <a:p>
                      <a:pPr algn="ctr">
                        <a:lnSpc>
                          <a:spcPct val="150000"/>
                        </a:lnSpc>
                        <a:spcBef>
                          <a:spcPts val="300"/>
                        </a:spcBef>
                        <a:spcAft>
                          <a:spcPts val="300"/>
                        </a:spcAft>
                      </a:pPr>
                      <a:r>
                        <a:rPr lang="en-US" sz="1800">
                          <a:effectLst/>
                        </a:rPr>
                        <a:t> </a:t>
                      </a:r>
                      <a:r>
                        <a:rPr lang="en-US" sz="1800" b="1">
                          <a:effectLst/>
                        </a:rPr>
                        <a:t>Tác động tiêu cực</a:t>
                      </a:r>
                      <a:endParaRPr lang="en-US" sz="1800" b="1">
                        <a:effectLst/>
                        <a:latin typeface="Calibri"/>
                        <a:ea typeface="Calibri"/>
                        <a:cs typeface="Times New Roman"/>
                      </a:endParaRPr>
                    </a:p>
                  </a:txBody>
                  <a:tcPr marL="58677" marR="58677" marT="0" marB="0"/>
                </a:tc>
                <a:tc>
                  <a:txBody>
                    <a:bodyPr/>
                    <a:lstStyle/>
                    <a:p>
                      <a:pPr>
                        <a:lnSpc>
                          <a:spcPct val="150000"/>
                        </a:lnSpc>
                        <a:spcBef>
                          <a:spcPts val="300"/>
                        </a:spcBef>
                        <a:spcAft>
                          <a:spcPts val="300"/>
                        </a:spcAft>
                      </a:pPr>
                      <a:r>
                        <a:rPr lang="en-US" sz="1800">
                          <a:effectLst/>
                        </a:rPr>
                        <a:t>Khai thác cát sạn  làm sạt lở hai bên bờ sông.</a:t>
                      </a:r>
                    </a:p>
                  </a:txBody>
                  <a:tcPr marL="58677" marR="58677" marT="0" marB="0"/>
                </a:tc>
                <a:tc>
                  <a:txBody>
                    <a:bodyPr/>
                    <a:lstStyle/>
                    <a:p>
                      <a:pPr>
                        <a:lnSpc>
                          <a:spcPct val="150000"/>
                        </a:lnSpc>
                        <a:spcBef>
                          <a:spcPts val="300"/>
                        </a:spcBef>
                        <a:spcAft>
                          <a:spcPts val="300"/>
                        </a:spcAft>
                      </a:pPr>
                      <a:r>
                        <a:rPr lang="en-US" sz="1800">
                          <a:effectLst/>
                        </a:rPr>
                        <a:t>Nhiều người nghiện game, nghiện mạng xã hội.</a:t>
                      </a:r>
                      <a:endParaRPr lang="en-US" sz="1800">
                        <a:effectLst/>
                        <a:latin typeface="Calibri"/>
                        <a:ea typeface="Calibri"/>
                        <a:cs typeface="Times New Roman"/>
                      </a:endParaRPr>
                    </a:p>
                  </a:txBody>
                  <a:tcPr marL="58677" marR="58677" marT="0" marB="0"/>
                </a:tc>
                <a:tc>
                  <a:txBody>
                    <a:bodyPr/>
                    <a:lstStyle/>
                    <a:p>
                      <a:pPr>
                        <a:lnSpc>
                          <a:spcPct val="150000"/>
                        </a:lnSpc>
                        <a:spcBef>
                          <a:spcPts val="300"/>
                        </a:spcBef>
                        <a:spcAft>
                          <a:spcPts val="300"/>
                        </a:spcAft>
                      </a:pPr>
                      <a:r>
                        <a:rPr lang="en-US" sz="1800">
                          <a:effectLst/>
                        </a:rPr>
                        <a:t>Mạng xã hội càng phát triển càng khiến con người xa cách nhau hơn.</a:t>
                      </a:r>
                      <a:endParaRPr lang="en-US" sz="1800">
                        <a:effectLst/>
                        <a:latin typeface="Calibri"/>
                        <a:ea typeface="Calibri"/>
                        <a:cs typeface="Times New Roman"/>
                      </a:endParaRPr>
                    </a:p>
                  </a:txBody>
                  <a:tcPr marL="58677" marR="58677" marT="0" marB="0"/>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71" y="4557211"/>
            <a:ext cx="761641" cy="50018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412" y="4024664"/>
            <a:ext cx="443160" cy="1000366"/>
          </a:xfrm>
          <a:prstGeom prst="rect">
            <a:avLst/>
          </a:prstGeom>
        </p:spPr>
      </p:pic>
    </p:spTree>
    <p:extLst>
      <p:ext uri="{BB962C8B-B14F-4D97-AF65-F5344CB8AC3E}">
        <p14:creationId xmlns:p14="http://schemas.microsoft.com/office/powerpoint/2010/main" val="18157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Pentagon 22"/>
          <p:cNvSpPr/>
          <p:nvPr/>
        </p:nvSpPr>
        <p:spPr>
          <a:xfrm>
            <a:off x="1095050" y="115302"/>
            <a:ext cx="2009552" cy="611372"/>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 VẬN DỤNG</a:t>
            </a:r>
          </a:p>
        </p:txBody>
      </p:sp>
      <p:sp>
        <p:nvSpPr>
          <p:cNvPr id="7" name="Snip and Round Single Corner Rectangle 6"/>
          <p:cNvSpPr/>
          <p:nvPr/>
        </p:nvSpPr>
        <p:spPr>
          <a:xfrm>
            <a:off x="233917" y="786809"/>
            <a:ext cx="8654902" cy="1591194"/>
          </a:xfrm>
          <a:prstGeom prst="snipRoundRect">
            <a:avLst/>
          </a:prstGeom>
          <a:solidFill>
            <a:schemeClr val="bg1"/>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a:solidFill>
                  <a:srgbClr val="002060"/>
                </a:solidFill>
                <a:latin typeface="Times New Roman" panose="02020603050405020304" pitchFamily="18" charset="0"/>
                <a:cs typeface="Times New Roman" panose="02020603050405020304" pitchFamily="18" charset="0"/>
              </a:rPr>
              <a:t>Hãy kể tên một số công nghệ, sản phẩm công nghệ sử dụng trong gia đình em; đánh giá về tác động của công nghệ, sản phẩm công nghệ đó với cuộc sống của em và gia đình ?</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3917" y="2434856"/>
            <a:ext cx="861133" cy="369332"/>
          </a:xfrm>
          <a:prstGeom prst="rect">
            <a:avLst/>
          </a:prstGeom>
          <a:noFill/>
        </p:spPr>
        <p:txBody>
          <a:bodyPr wrap="none" rtlCol="0">
            <a:spAutoFit/>
          </a:bodyPr>
          <a:lstStyle/>
          <a:p>
            <a:r>
              <a:rPr lang="en-US" sz="1800" b="1" u="sng"/>
              <a:t>Gợi ý:</a:t>
            </a:r>
          </a:p>
        </p:txBody>
      </p:sp>
      <p:sp>
        <p:nvSpPr>
          <p:cNvPr id="10" name="Rectangle 9"/>
          <p:cNvSpPr/>
          <p:nvPr/>
        </p:nvSpPr>
        <p:spPr>
          <a:xfrm>
            <a:off x="1095050" y="2402955"/>
            <a:ext cx="7708605" cy="1883657"/>
          </a:xfrm>
          <a:prstGeom prst="rect">
            <a:avLst/>
          </a:prstGeom>
        </p:spPr>
        <p:txBody>
          <a:bodyPr wrap="square">
            <a:spAutoFit/>
          </a:bodyPr>
          <a:lstStyle/>
          <a:p>
            <a:pPr>
              <a:lnSpc>
                <a:spcPct val="150000"/>
              </a:lnSpc>
            </a:pPr>
            <a:r>
              <a:rPr lang="vi-VN" sz="2000">
                <a:latin typeface="+mj-lt"/>
              </a:rPr>
              <a:t>Một số công nghệ, sản phẩm công nghệ sử dụng trong gia </a:t>
            </a:r>
            <a:r>
              <a:rPr lang="en-US" sz="2000">
                <a:latin typeface="+mj-lt"/>
              </a:rPr>
              <a:t>đình</a:t>
            </a:r>
            <a:r>
              <a:rPr lang="vi-VN" sz="2000">
                <a:latin typeface="+mj-lt"/>
              </a:rPr>
              <a:t>: tủ lạnh, điện thoại thông minh, khóa cửa vân tay, robot dọn nhà, camera an ninh...</a:t>
            </a:r>
          </a:p>
          <a:p>
            <a:pPr>
              <a:lnSpc>
                <a:spcPct val="150000"/>
              </a:lnSpc>
            </a:pPr>
            <a:r>
              <a:rPr lang="en-US" sz="2000" b="1">
                <a:latin typeface="+mj-lt"/>
              </a:rPr>
              <a:t>=&gt;</a:t>
            </a:r>
            <a:r>
              <a:rPr lang="en-US" sz="2000">
                <a:latin typeface="+mj-lt"/>
              </a:rPr>
              <a:t> </a:t>
            </a:r>
            <a:r>
              <a:rPr lang="vi-VN" sz="2000">
                <a:latin typeface="+mj-lt"/>
              </a:rPr>
              <a:t>Các công nghệ giúp cuộc sống của em và gia đình trở nên tiện lợi và an toàn hơn.</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80" y="3575762"/>
            <a:ext cx="1018120" cy="159119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25BE5400-A61D-D8CB-2418-1C03E92AEE5B}"/>
              </a:ext>
            </a:extLst>
          </p:cNvPr>
          <p:cNvPicPr>
            <a:picLocks noChangeAspect="1"/>
          </p:cNvPicPr>
          <p:nvPr/>
        </p:nvPicPr>
        <p:blipFill>
          <a:blip r:embed="rId4"/>
          <a:stretch>
            <a:fillRect/>
          </a:stretch>
        </p:blipFill>
        <p:spPr>
          <a:xfrm>
            <a:off x="12758" y="31316"/>
            <a:ext cx="1029130" cy="695358"/>
          </a:xfrm>
          <a:prstGeom prst="rect">
            <a:avLst/>
          </a:prstGeom>
        </p:spPr>
      </p:pic>
    </p:spTree>
    <p:extLst>
      <p:ext uri="{BB962C8B-B14F-4D97-AF65-F5344CB8AC3E}">
        <p14:creationId xmlns:p14="http://schemas.microsoft.com/office/powerpoint/2010/main" val="4632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7" name="Google Shape;757;p46"/>
          <p:cNvGrpSpPr/>
          <p:nvPr/>
        </p:nvGrpSpPr>
        <p:grpSpPr>
          <a:xfrm>
            <a:off x="1060756" y="660592"/>
            <a:ext cx="7022465" cy="236401"/>
            <a:chOff x="1060756" y="660592"/>
            <a:chExt cx="7022465" cy="236401"/>
          </a:xfrm>
        </p:grpSpPr>
        <p:sp>
          <p:nvSpPr>
            <p:cNvPr id="758" name="Google Shape;758;p46"/>
            <p:cNvSpPr/>
            <p:nvPr/>
          </p:nvSpPr>
          <p:spPr>
            <a:xfrm>
              <a:off x="1060756"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59" name="Google Shape;759;p46"/>
            <p:cNvSpPr/>
            <p:nvPr/>
          </p:nvSpPr>
          <p:spPr>
            <a:xfrm>
              <a:off x="1343739" y="696011"/>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0" name="Google Shape;760;p46"/>
            <p:cNvSpPr/>
            <p:nvPr/>
          </p:nvSpPr>
          <p:spPr>
            <a:xfrm>
              <a:off x="1552321" y="71206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1" name="Google Shape;761;p46"/>
            <p:cNvSpPr/>
            <p:nvPr/>
          </p:nvSpPr>
          <p:spPr>
            <a:xfrm rot="10800000">
              <a:off x="7834521"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2" name="Google Shape;762;p46"/>
            <p:cNvSpPr/>
            <p:nvPr/>
          </p:nvSpPr>
          <p:spPr>
            <a:xfrm rot="10800000">
              <a:off x="7625939" y="695973"/>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3" name="Google Shape;763;p46"/>
            <p:cNvSpPr/>
            <p:nvPr/>
          </p:nvSpPr>
          <p:spPr>
            <a:xfrm rot="10800000">
              <a:off x="7451256" y="71202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grpSp>
      <p:sp>
        <p:nvSpPr>
          <p:cNvPr id="775" name="Google Shape;775;p4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mn-lt"/>
              </a:rPr>
              <a:t>HƯỚNG DẪN VỀ NHÀ</a:t>
            </a:r>
            <a:endParaRPr dirty="0">
              <a:latin typeface="+mn-lt"/>
            </a:endParaRPr>
          </a:p>
        </p:txBody>
      </p:sp>
      <p:grpSp>
        <p:nvGrpSpPr>
          <p:cNvPr id="776" name="Google Shape;776;p46"/>
          <p:cNvGrpSpPr/>
          <p:nvPr/>
        </p:nvGrpSpPr>
        <p:grpSpPr>
          <a:xfrm>
            <a:off x="1694572" y="2390401"/>
            <a:ext cx="1926000" cy="934625"/>
            <a:chOff x="2645075" y="2400675"/>
            <a:chExt cx="1926000" cy="934625"/>
          </a:xfrm>
        </p:grpSpPr>
        <p:sp>
          <p:nvSpPr>
            <p:cNvPr id="777" name="Google Shape;777;p46"/>
            <p:cNvSpPr/>
            <p:nvPr/>
          </p:nvSpPr>
          <p:spPr>
            <a:xfrm>
              <a:off x="2645075" y="2655200"/>
              <a:ext cx="1926000" cy="6801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778" name="Google Shape;778;p46"/>
            <p:cNvSpPr/>
            <p:nvPr/>
          </p:nvSpPr>
          <p:spPr>
            <a:xfrm>
              <a:off x="3306829" y="2400675"/>
              <a:ext cx="589800" cy="340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779" name="Google Shape;779;p46"/>
          <p:cNvGrpSpPr/>
          <p:nvPr/>
        </p:nvGrpSpPr>
        <p:grpSpPr>
          <a:xfrm>
            <a:off x="3616689" y="2642301"/>
            <a:ext cx="1913400" cy="943100"/>
            <a:chOff x="4578325" y="1552450"/>
            <a:chExt cx="1913400" cy="943100"/>
          </a:xfrm>
        </p:grpSpPr>
        <p:sp>
          <p:nvSpPr>
            <p:cNvPr id="780" name="Google Shape;780;p46"/>
            <p:cNvSpPr/>
            <p:nvPr/>
          </p:nvSpPr>
          <p:spPr>
            <a:xfrm>
              <a:off x="4578325" y="1552450"/>
              <a:ext cx="1913400" cy="6801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46"/>
            <p:cNvSpPr/>
            <p:nvPr/>
          </p:nvSpPr>
          <p:spPr>
            <a:xfrm rot="10800000">
              <a:off x="5235750" y="2155350"/>
              <a:ext cx="585900" cy="3402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endParaRPr/>
            </a:p>
          </p:txBody>
        </p:sp>
      </p:grpSp>
      <p:grpSp>
        <p:nvGrpSpPr>
          <p:cNvPr id="782" name="Google Shape;782;p46"/>
          <p:cNvGrpSpPr/>
          <p:nvPr/>
        </p:nvGrpSpPr>
        <p:grpSpPr>
          <a:xfrm>
            <a:off x="5525256" y="2390401"/>
            <a:ext cx="1926000" cy="934625"/>
            <a:chOff x="4578425" y="2400675"/>
            <a:chExt cx="1926000" cy="934625"/>
          </a:xfrm>
        </p:grpSpPr>
        <p:sp>
          <p:nvSpPr>
            <p:cNvPr id="783" name="Google Shape;783;p46"/>
            <p:cNvSpPr/>
            <p:nvPr/>
          </p:nvSpPr>
          <p:spPr>
            <a:xfrm>
              <a:off x="4578425" y="2655200"/>
              <a:ext cx="1926000" cy="6801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784" name="Google Shape;784;p46"/>
            <p:cNvSpPr/>
            <p:nvPr/>
          </p:nvSpPr>
          <p:spPr>
            <a:xfrm>
              <a:off x="5240179" y="2400675"/>
              <a:ext cx="589800" cy="340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endParaRPr/>
            </a:p>
          </p:txBody>
        </p:sp>
      </p:grpSp>
      <p:grpSp>
        <p:nvGrpSpPr>
          <p:cNvPr id="788" name="Google Shape;788;p46"/>
          <p:cNvGrpSpPr/>
          <p:nvPr/>
        </p:nvGrpSpPr>
        <p:grpSpPr>
          <a:xfrm>
            <a:off x="4375105" y="2794815"/>
            <a:ext cx="396521" cy="380299"/>
            <a:chOff x="6854198" y="3452702"/>
            <a:chExt cx="543850" cy="521600"/>
          </a:xfrm>
        </p:grpSpPr>
        <p:sp>
          <p:nvSpPr>
            <p:cNvPr id="789" name="Google Shape;789;p46"/>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0" name="Google Shape;790;p46"/>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1" name="Google Shape;791;p46"/>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2" name="Google Shape;792;p46"/>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3" name="Google Shape;793;p46"/>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4" name="Google Shape;794;p46"/>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5" name="Google Shape;795;p46"/>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6" name="Google Shape;796;p46"/>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7" name="Google Shape;797;p46"/>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8" name="Google Shape;798;p46"/>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9" name="Google Shape;799;p46"/>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0" name="Google Shape;800;p46"/>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801" name="Google Shape;801;p46"/>
          <p:cNvGrpSpPr/>
          <p:nvPr/>
        </p:nvGrpSpPr>
        <p:grpSpPr>
          <a:xfrm>
            <a:off x="2476992" y="2787306"/>
            <a:ext cx="358280" cy="395354"/>
            <a:chOff x="4140172" y="3442404"/>
            <a:chExt cx="491400" cy="542250"/>
          </a:xfrm>
        </p:grpSpPr>
        <p:sp>
          <p:nvSpPr>
            <p:cNvPr id="802" name="Google Shape;802;p46"/>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3" name="Google Shape;803;p46"/>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4" name="Google Shape;804;p46"/>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5" name="Google Shape;805;p46"/>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6" name="Google Shape;806;p46"/>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7" name="Google Shape;807;p46"/>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8" name="Google Shape;808;p46"/>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9" name="Google Shape;809;p46"/>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0" name="Google Shape;810;p46"/>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1" name="Google Shape;811;p46"/>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2" name="Google Shape;812;p46"/>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3" name="Google Shape;813;p46"/>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4" name="Google Shape;814;p46"/>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5" name="Google Shape;815;p46"/>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6" name="Google Shape;816;p46"/>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7" name="Google Shape;817;p46"/>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8" name="Google Shape;818;p46"/>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9" name="Google Shape;819;p46"/>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0" name="Google Shape;820;p46"/>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1" name="Google Shape;821;p46"/>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2" name="Google Shape;822;p46"/>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3" name="Google Shape;823;p46"/>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4" name="Google Shape;824;p46"/>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5" name="Google Shape;825;p46"/>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6" name="Google Shape;826;p46"/>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7" name="Google Shape;827;p46"/>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grpSp>
      <p:sp>
        <p:nvSpPr>
          <p:cNvPr id="828" name="Google Shape;828;p46"/>
          <p:cNvSpPr/>
          <p:nvPr/>
        </p:nvSpPr>
        <p:spPr>
          <a:xfrm>
            <a:off x="6311531" y="2787299"/>
            <a:ext cx="359100" cy="395354"/>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 name="TextBox 1"/>
          <p:cNvSpPr txBox="1"/>
          <p:nvPr/>
        </p:nvSpPr>
        <p:spPr>
          <a:xfrm>
            <a:off x="1620286" y="1363794"/>
            <a:ext cx="2098650" cy="958660"/>
          </a:xfrm>
          <a:prstGeom prst="rect">
            <a:avLst/>
          </a:prstGeom>
          <a:noFill/>
        </p:spPr>
        <p:txBody>
          <a:bodyPr wrap="square" rtlCol="0">
            <a:spAutoFit/>
          </a:bodyPr>
          <a:lstStyle/>
          <a:p>
            <a:pPr algn="ctr">
              <a:lnSpc>
                <a:spcPct val="150000"/>
              </a:lnSpc>
            </a:pPr>
            <a:r>
              <a:rPr lang="en-US" sz="2000" b="1" dirty="0" err="1"/>
              <a:t>Ôn</a:t>
            </a:r>
            <a:r>
              <a:rPr lang="en-US" sz="2000" b="1" dirty="0"/>
              <a:t> </a:t>
            </a:r>
            <a:r>
              <a:rPr lang="en-US" sz="2000" b="1" dirty="0" err="1"/>
              <a:t>tập</a:t>
            </a:r>
            <a:r>
              <a:rPr lang="en-US" sz="2000" b="1" dirty="0"/>
              <a:t> </a:t>
            </a:r>
            <a:r>
              <a:rPr lang="en-US" sz="2000" b="1" dirty="0" err="1"/>
              <a:t>kiến</a:t>
            </a:r>
            <a:r>
              <a:rPr lang="en-US" sz="2000" b="1" dirty="0"/>
              <a:t> </a:t>
            </a:r>
            <a:r>
              <a:rPr lang="en-US" sz="2000" b="1" dirty="0" err="1"/>
              <a:t>thức</a:t>
            </a:r>
            <a:r>
              <a:rPr lang="en-US" sz="2000" b="1" dirty="0"/>
              <a:t> </a:t>
            </a:r>
            <a:r>
              <a:rPr lang="en-US" sz="2000" b="1" dirty="0" err="1"/>
              <a:t>đã</a:t>
            </a:r>
            <a:r>
              <a:rPr lang="en-US" sz="2000" b="1" dirty="0"/>
              <a:t> </a:t>
            </a:r>
            <a:r>
              <a:rPr lang="en-US" sz="2000" b="1" dirty="0" err="1"/>
              <a:t>học</a:t>
            </a:r>
            <a:endParaRPr lang="en-US" sz="2000" b="1" dirty="0"/>
          </a:p>
        </p:txBody>
      </p:sp>
      <p:sp>
        <p:nvSpPr>
          <p:cNvPr id="75" name="TextBox 74"/>
          <p:cNvSpPr txBox="1"/>
          <p:nvPr/>
        </p:nvSpPr>
        <p:spPr>
          <a:xfrm>
            <a:off x="5276556" y="1374738"/>
            <a:ext cx="2557965" cy="958660"/>
          </a:xfrm>
          <a:prstGeom prst="rect">
            <a:avLst/>
          </a:prstGeom>
          <a:noFill/>
        </p:spPr>
        <p:txBody>
          <a:bodyPr wrap="square" rtlCol="0">
            <a:spAutoFit/>
          </a:bodyPr>
          <a:lstStyle/>
          <a:p>
            <a:pPr algn="ctr">
              <a:lnSpc>
                <a:spcPct val="150000"/>
              </a:lnSpc>
            </a:pPr>
            <a:r>
              <a:rPr lang="en-US" sz="2000" b="1" dirty="0" err="1"/>
              <a:t>Xem</a:t>
            </a:r>
            <a:r>
              <a:rPr lang="en-US" sz="2000" b="1" dirty="0"/>
              <a:t> </a:t>
            </a:r>
            <a:r>
              <a:rPr lang="en-US" sz="2000" b="1" dirty="0" err="1"/>
              <a:t>trước</a:t>
            </a:r>
            <a:r>
              <a:rPr lang="en-US" sz="2000" b="1" dirty="0"/>
              <a:t> </a:t>
            </a:r>
            <a:r>
              <a:rPr lang="en-US" sz="2000" b="1" dirty="0" err="1"/>
              <a:t>nội</a:t>
            </a:r>
            <a:r>
              <a:rPr lang="en-US" sz="2000" b="1" dirty="0"/>
              <a:t> dung </a:t>
            </a:r>
            <a:r>
              <a:rPr lang="en-US" sz="2000" b="1" err="1"/>
              <a:t>bài</a:t>
            </a:r>
            <a:r>
              <a:rPr lang="en-US" sz="2000" b="1"/>
              <a:t> 2</a:t>
            </a:r>
            <a:endParaRPr lang="en-US" sz="2000" b="1" dirty="0"/>
          </a:p>
        </p:txBody>
      </p:sp>
      <p:sp>
        <p:nvSpPr>
          <p:cNvPr id="76" name="TextBox 75"/>
          <p:cNvSpPr txBox="1"/>
          <p:nvPr/>
        </p:nvSpPr>
        <p:spPr>
          <a:xfrm>
            <a:off x="3377715" y="3700948"/>
            <a:ext cx="2378697" cy="958660"/>
          </a:xfrm>
          <a:prstGeom prst="rect">
            <a:avLst/>
          </a:prstGeom>
          <a:noFill/>
        </p:spPr>
        <p:txBody>
          <a:bodyPr wrap="square" rtlCol="0">
            <a:spAutoFit/>
          </a:bodyPr>
          <a:lstStyle/>
          <a:p>
            <a:pPr algn="ctr">
              <a:lnSpc>
                <a:spcPct val="150000"/>
              </a:lnSpc>
            </a:pPr>
            <a:r>
              <a:rPr lang="en-US" sz="2000" b="1" dirty="0" err="1"/>
              <a:t>Hoàn</a:t>
            </a:r>
            <a:r>
              <a:rPr lang="en-US" sz="2000" b="1" dirty="0"/>
              <a:t> </a:t>
            </a:r>
            <a:r>
              <a:rPr lang="en-US" sz="2000" b="1" dirty="0" err="1"/>
              <a:t>thành</a:t>
            </a:r>
            <a:r>
              <a:rPr lang="en-US" sz="2000" b="1" dirty="0"/>
              <a:t> </a:t>
            </a:r>
            <a:r>
              <a:rPr lang="en-US" sz="2000" b="1" dirty="0" err="1"/>
              <a:t>bài</a:t>
            </a:r>
            <a:r>
              <a:rPr lang="en-US" sz="2000" b="1" dirty="0"/>
              <a:t> </a:t>
            </a:r>
            <a:r>
              <a:rPr lang="en-US" sz="2000" b="1" dirty="0" err="1"/>
              <a:t>tập</a:t>
            </a:r>
            <a:r>
              <a:rPr lang="en-US" sz="2000" b="1" dirty="0"/>
              <a:t> </a:t>
            </a:r>
            <a:r>
              <a:rPr lang="en-US" sz="2000" b="1" dirty="0" err="1"/>
              <a:t>vận</a:t>
            </a:r>
            <a:r>
              <a:rPr lang="en-US" sz="2000" b="1" dirty="0"/>
              <a:t> </a:t>
            </a:r>
            <a:r>
              <a:rPr lang="en-US" sz="2000" b="1" dirty="0" err="1"/>
              <a:t>dụng</a:t>
            </a:r>
            <a:endParaRPr lang="en-US" sz="2000" b="1" dirty="0"/>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5913">
            <a:off x="4144070" y="789794"/>
            <a:ext cx="707354" cy="931637"/>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839" y="3575762"/>
            <a:ext cx="1018120" cy="1591194"/>
          </a:xfrm>
          <a:prstGeom prst="rect">
            <a:avLst/>
          </a:prstGeom>
          <a:ln>
            <a:noFill/>
          </a:ln>
          <a:effectLst>
            <a:outerShdw blurRad="292100" dist="139700" dir="2700000" algn="tl" rotWithShape="0">
              <a:srgbClr val="333333">
                <a:alpha val="65000"/>
              </a:srgbClr>
            </a:outerShdw>
          </a:effectLst>
        </p:spPr>
      </p:pic>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06" y="3552306"/>
            <a:ext cx="1018120" cy="1591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3221191"/>
      </p:ext>
    </p:extLst>
  </p:cSld>
  <p:clrMapOvr>
    <a:masterClrMapping/>
  </p:clrMapOvr>
  <mc:AlternateContent xmlns:mc="http://schemas.openxmlformats.org/markup-compatibility/2006" xmlns:p14="http://schemas.microsoft.com/office/powerpoint/2010/main">
    <mc:Choice Requires="p14">
      <p:transition spd="slow" p14:dur="125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1"/>
                                        </p:tgtEl>
                                        <p:attrNameLst>
                                          <p:attrName>style.visibility</p:attrName>
                                        </p:attrNameLst>
                                      </p:cBhvr>
                                      <p:to>
                                        <p:strVal val="visible"/>
                                      </p:to>
                                    </p:set>
                                    <p:animEffect transition="in" filter="wipe(down)">
                                      <p:cBhvr>
                                        <p:cTn id="7" dur="500"/>
                                        <p:tgtEl>
                                          <p:spTgt spid="801"/>
                                        </p:tgtEl>
                                      </p:cBhvr>
                                    </p:animEffect>
                                  </p:childTnLst>
                                </p:cTn>
                              </p:par>
                              <p:par>
                                <p:cTn id="8" presetID="22" presetClass="entr" presetSubtype="4"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wipe(down)">
                                      <p:cBhvr>
                                        <p:cTn id="10" dur="500"/>
                                        <p:tgtEl>
                                          <p:spTgt spid="77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88"/>
                                        </p:tgtEl>
                                        <p:attrNameLst>
                                          <p:attrName>style.visibility</p:attrName>
                                        </p:attrNameLst>
                                      </p:cBhvr>
                                      <p:to>
                                        <p:strVal val="visible"/>
                                      </p:to>
                                    </p:set>
                                    <p:animEffect transition="in" filter="wipe(up)">
                                      <p:cBhvr>
                                        <p:cTn id="18" dur="500"/>
                                        <p:tgtEl>
                                          <p:spTgt spid="788"/>
                                        </p:tgtEl>
                                      </p:cBhvr>
                                    </p:animEffect>
                                  </p:childTnLst>
                                </p:cTn>
                              </p:par>
                              <p:par>
                                <p:cTn id="19" presetID="22" presetClass="entr" presetSubtype="1" fill="hold" nodeType="withEffect">
                                  <p:stCondLst>
                                    <p:cond delay="0"/>
                                  </p:stCondLst>
                                  <p:childTnLst>
                                    <p:set>
                                      <p:cBhvr>
                                        <p:cTn id="20" dur="1" fill="hold">
                                          <p:stCondLst>
                                            <p:cond delay="0"/>
                                          </p:stCondLst>
                                        </p:cTn>
                                        <p:tgtEl>
                                          <p:spTgt spid="779"/>
                                        </p:tgtEl>
                                        <p:attrNameLst>
                                          <p:attrName>style.visibility</p:attrName>
                                        </p:attrNameLst>
                                      </p:cBhvr>
                                      <p:to>
                                        <p:strVal val="visible"/>
                                      </p:to>
                                    </p:set>
                                    <p:animEffect transition="in" filter="wipe(up)">
                                      <p:cBhvr>
                                        <p:cTn id="21" dur="500"/>
                                        <p:tgtEl>
                                          <p:spTgt spid="77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up)">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28"/>
                                        </p:tgtEl>
                                        <p:attrNameLst>
                                          <p:attrName>style.visibility</p:attrName>
                                        </p:attrNameLst>
                                      </p:cBhvr>
                                      <p:to>
                                        <p:strVal val="visible"/>
                                      </p:to>
                                    </p:set>
                                    <p:animEffect transition="in" filter="wipe(down)">
                                      <p:cBhvr>
                                        <p:cTn id="29" dur="500"/>
                                        <p:tgtEl>
                                          <p:spTgt spid="828"/>
                                        </p:tgtEl>
                                      </p:cBhvr>
                                    </p:animEffect>
                                  </p:childTnLst>
                                </p:cTn>
                              </p:par>
                              <p:par>
                                <p:cTn id="30" presetID="22" presetClass="entr" presetSubtype="4" fill="hold" nodeType="withEffect">
                                  <p:stCondLst>
                                    <p:cond delay="0"/>
                                  </p:stCondLst>
                                  <p:childTnLst>
                                    <p:set>
                                      <p:cBhvr>
                                        <p:cTn id="31" dur="1" fill="hold">
                                          <p:stCondLst>
                                            <p:cond delay="0"/>
                                          </p:stCondLst>
                                        </p:cTn>
                                        <p:tgtEl>
                                          <p:spTgt spid="782"/>
                                        </p:tgtEl>
                                        <p:attrNameLst>
                                          <p:attrName>style.visibility</p:attrName>
                                        </p:attrNameLst>
                                      </p:cBhvr>
                                      <p:to>
                                        <p:strVal val="visible"/>
                                      </p:to>
                                    </p:set>
                                    <p:animEffect transition="in" filter="wipe(down)">
                                      <p:cBhvr>
                                        <p:cTn id="32" dur="500"/>
                                        <p:tgtEl>
                                          <p:spTgt spid="78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animBg="1"/>
      <p:bldP spid="2" grpId="0"/>
      <p:bldP spid="75" grpId="0"/>
      <p:bldP spid="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Google Shape;833;p47"/>
          <p:cNvGrpSpPr/>
          <p:nvPr/>
        </p:nvGrpSpPr>
        <p:grpSpPr>
          <a:xfrm>
            <a:off x="1109609" y="458916"/>
            <a:ext cx="6924782" cy="4270266"/>
            <a:chOff x="1402975" y="458916"/>
            <a:chExt cx="6338400" cy="4270266"/>
          </a:xfrm>
          <a:effectLst>
            <a:outerShdw blurRad="50800" dist="38100" dir="8100000" algn="tr" rotWithShape="0">
              <a:prstClr val="black">
                <a:alpha val="40000"/>
              </a:prstClr>
            </a:outerShdw>
          </a:effectLst>
        </p:grpSpPr>
        <p:sp>
          <p:nvSpPr>
            <p:cNvPr id="834" name="Google Shape;834;p47"/>
            <p:cNvSpPr/>
            <p:nvPr/>
          </p:nvSpPr>
          <p:spPr>
            <a:xfrm>
              <a:off x="1402975" y="717300"/>
              <a:ext cx="6338400" cy="3708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7"/>
            <p:cNvSpPr/>
            <p:nvPr/>
          </p:nvSpPr>
          <p:spPr>
            <a:xfrm rot="482507">
              <a:off x="3752971" y="458916"/>
              <a:ext cx="1586986" cy="48194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chemeClr val="tx2">
                <a:lumMod val="60000"/>
                <a:lumOff val="40000"/>
                <a:alpha val="754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7"/>
            <p:cNvSpPr/>
            <p:nvPr/>
          </p:nvSpPr>
          <p:spPr>
            <a:xfrm rot="21390866">
              <a:off x="3743450" y="4181117"/>
              <a:ext cx="1854912" cy="54806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chemeClr val="tx2">
                <a:lumMod val="60000"/>
                <a:lumOff val="40000"/>
                <a:alpha val="754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279185" y="1532044"/>
            <a:ext cx="6585735" cy="1754326"/>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A8F588-85F0-0BB8-4CC2-EC58CADC4D1A}"/>
              </a:ext>
            </a:extLst>
          </p:cNvPr>
          <p:cNvGrpSpPr/>
          <p:nvPr/>
        </p:nvGrpSpPr>
        <p:grpSpPr>
          <a:xfrm>
            <a:off x="6" y="-4"/>
            <a:ext cx="9143994" cy="1960661"/>
            <a:chOff x="6" y="-4"/>
            <a:chExt cx="9143994" cy="1960661"/>
          </a:xfrm>
        </p:grpSpPr>
        <p:grpSp>
          <p:nvGrpSpPr>
            <p:cNvPr id="25" name="Google Shape;3984;p50"/>
            <p:cNvGrpSpPr/>
            <p:nvPr/>
          </p:nvGrpSpPr>
          <p:grpSpPr>
            <a:xfrm rot="5400000">
              <a:off x="-62863" y="62865"/>
              <a:ext cx="1364613" cy="1238875"/>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609" y="878954"/>
              <a:ext cx="543391" cy="1081703"/>
            </a:xfrm>
            <a:prstGeom prst="rect">
              <a:avLst/>
            </a:prstGeom>
          </p:spPr>
        </p:pic>
      </p:grpSp>
      <p:sp>
        <p:nvSpPr>
          <p:cNvPr id="5" name="TextBox 4">
            <a:extLst>
              <a:ext uri="{FF2B5EF4-FFF2-40B4-BE49-F238E27FC236}">
                <a16:creationId xmlns:a16="http://schemas.microsoft.com/office/drawing/2014/main" id="{480E89B9-F7AB-DA7A-B7AD-AF66FAEF0EFC}"/>
              </a:ext>
            </a:extLst>
          </p:cNvPr>
          <p:cNvSpPr txBox="1"/>
          <p:nvPr/>
        </p:nvSpPr>
        <p:spPr>
          <a:xfrm>
            <a:off x="0" y="60793"/>
            <a:ext cx="9144000" cy="5076005"/>
          </a:xfrm>
          <a:prstGeom prst="rect">
            <a:avLst/>
          </a:prstGeom>
          <a:noFill/>
        </p:spPr>
        <p:txBody>
          <a:bodyPr wrap="square">
            <a:spAutoFit/>
          </a:bodyPr>
          <a:lstStyle/>
          <a:p>
            <a:pPr algn="just">
              <a:lnSpc>
                <a:spcPct val="120000"/>
              </a:lnSpc>
              <a:spcAft>
                <a:spcPts val="80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công nghệ có vai trò quan trọng đối với con người. Đó là:</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Aft>
                <a:spcPts val="800"/>
              </a:spcAft>
              <a:buSzPts val="1000"/>
              <a:tabLst>
                <a:tab pos="457200" algn="l"/>
              </a:tabLst>
            </a:pPr>
            <a:r>
              <a:rPr lang="en-US" sz="3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Mang lại sự tiện nghi, đáp ứng nhu cầu và thay đổi cuộc sống của con người.</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Aft>
                <a:spcPts val="800"/>
              </a:spcAft>
              <a:buSzPts val="1000"/>
              <a:tabLst>
                <a:tab pos="457200" algn="l"/>
              </a:tabLst>
            </a:pPr>
            <a:r>
              <a:rPr lang="en-US" sz="3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Làm tăng năng suất lao động, nâng cao hiệu quả hoạt động của con người.</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Aft>
                <a:spcPts val="800"/>
              </a:spcAft>
              <a:buSzPts val="1000"/>
              <a:tabLst>
                <a:tab pos="457200" algn="l"/>
              </a:tabLst>
            </a:pPr>
            <a:r>
              <a:rPr lang="en-US" sz="3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Tạo ra hệ thống sản xuất thông minh, hỗ trợ con người trong nhiều lĩnh vực.</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71737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088" y="870619"/>
            <a:ext cx="6423801" cy="35731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475" y="3349689"/>
            <a:ext cx="648251" cy="1094121"/>
          </a:xfrm>
          <a:prstGeom prst="rect">
            <a:avLst/>
          </a:prstGeom>
        </p:spPr>
      </p:pic>
      <p:sp>
        <p:nvSpPr>
          <p:cNvPr id="2" name="Rectangle 1"/>
          <p:cNvSpPr/>
          <p:nvPr/>
        </p:nvSpPr>
        <p:spPr>
          <a:xfrm>
            <a:off x="1380124" y="883109"/>
            <a:ext cx="6453765" cy="2086853"/>
          </a:xfrm>
          <a:prstGeom prst="rect">
            <a:avLst/>
          </a:prstGeom>
        </p:spPr>
        <p:txBody>
          <a:bodyPr wrap="square">
            <a:spAutoFit/>
          </a:bodyPr>
          <a:lstStyle/>
          <a:p>
            <a:pPr algn="ctr">
              <a:lnSpc>
                <a:spcPct val="150000"/>
              </a:lnSpc>
            </a:pPr>
            <a:r>
              <a:rPr lang="en-US" sz="3000" b="1">
                <a:solidFill>
                  <a:srgbClr val="FF0000"/>
                </a:solidFill>
                <a:latin typeface="Times New Roman" panose="02020603050405020304" pitchFamily="18" charset="0"/>
                <a:cs typeface="Times New Roman" panose="02020603050405020304" pitchFamily="18" charset="0"/>
              </a:rPr>
              <a:t>CHƯƠNG I</a:t>
            </a:r>
          </a:p>
          <a:p>
            <a:pPr algn="ctr">
              <a:lnSpc>
                <a:spcPct val="150000"/>
              </a:lnSpc>
            </a:pPr>
            <a:r>
              <a:rPr lang="en-US" sz="3000" b="1">
                <a:solidFill>
                  <a:srgbClr val="FF0000"/>
                </a:solidFill>
                <a:latin typeface="Times New Roman" panose="02020603050405020304" pitchFamily="18" charset="0"/>
                <a:cs typeface="Times New Roman" panose="02020603050405020304" pitchFamily="18" charset="0"/>
              </a:rPr>
              <a:t>ĐẠI CƯƠNG VỀ CÔNG NGHỆ</a:t>
            </a:r>
          </a:p>
          <a:p>
            <a:pPr algn="ctr">
              <a:lnSpc>
                <a:spcPct val="150000"/>
              </a:lnSpc>
            </a:pPr>
            <a:r>
              <a:rPr lang="en-US" sz="3000" b="1">
                <a:latin typeface="Times New Roman" panose="02020603050405020304" pitchFamily="18" charset="0"/>
                <a:cs typeface="Times New Roman" panose="02020603050405020304" pitchFamily="18" charset="0"/>
              </a:rPr>
              <a:t>BÀI 1. CÔNG NGHỆ VÀ ĐỜI SỐNG</a:t>
            </a:r>
          </a:p>
        </p:txBody>
      </p:sp>
      <p:pic>
        <p:nvPicPr>
          <p:cNvPr id="5" name="Picture 4">
            <a:extLst>
              <a:ext uri="{FF2B5EF4-FFF2-40B4-BE49-F238E27FC236}">
                <a16:creationId xmlns:a16="http://schemas.microsoft.com/office/drawing/2014/main" id="{1AF3175B-B231-3DE4-8FC3-5BD5EE0DD115}"/>
              </a:ext>
            </a:extLst>
          </p:cNvPr>
          <p:cNvPicPr>
            <a:picLocks noChangeAspect="1"/>
          </p:cNvPicPr>
          <p:nvPr/>
        </p:nvPicPr>
        <p:blipFill>
          <a:blip r:embed="rId5"/>
          <a:stretch>
            <a:fillRect/>
          </a:stretch>
        </p:blipFill>
        <p:spPr>
          <a:xfrm flipH="1">
            <a:off x="-504892" y="2385240"/>
            <a:ext cx="2643294" cy="2643294"/>
          </a:xfrm>
          <a:prstGeom prst="rect">
            <a:avLst/>
          </a:prstGeom>
        </p:spPr>
      </p:pic>
    </p:spTree>
    <p:extLst>
      <p:ext uri="{BB962C8B-B14F-4D97-AF65-F5344CB8AC3E}">
        <p14:creationId xmlns:p14="http://schemas.microsoft.com/office/powerpoint/2010/main" val="557463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0" y="542260"/>
            <a:ext cx="2020185"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KHOA HỌC</a:t>
            </a:r>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 KHÁI QUÁT VỀ KHOA HỌC, KĨ THUẬT, CÔNG NGHỆ</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25" y="609132"/>
            <a:ext cx="6180175" cy="453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54601" y="1492642"/>
            <a:ext cx="2158411" cy="2887974"/>
          </a:xfrm>
          <a:prstGeom prst="round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2060"/>
                </a:solidFill>
                <a:latin typeface="Times New Roman" panose="02020603050405020304" pitchFamily="18" charset="0"/>
                <a:cs typeface="Times New Roman" panose="02020603050405020304" pitchFamily="18" charset="0"/>
              </a:rPr>
              <a:t>Quan sát hình 1.2, </a:t>
            </a:r>
            <a:r>
              <a:rPr lang="en-US" sz="2000" i="1">
                <a:solidFill>
                  <a:srgbClr val="002060"/>
                </a:solidFill>
                <a:latin typeface="Times New Roman" panose="02020603050405020304" pitchFamily="18" charset="0"/>
                <a:cs typeface="Times New Roman" panose="02020603050405020304" pitchFamily="18" charset="0"/>
              </a:rPr>
              <a:t>em hãy cho biết phát minh nổi bật tương ứng với ba nhà khoa học?</a:t>
            </a:r>
            <a:endParaRPr lang="en-US" sz="2000">
              <a:solidFill>
                <a:srgbClr val="00206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4178595" y="3423684"/>
            <a:ext cx="3827721" cy="3721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061637" y="3443177"/>
            <a:ext cx="1842977" cy="3526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308651" y="3451151"/>
            <a:ext cx="1842977" cy="3526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64D498C-5CE3-6318-6A79-D03D6B00965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3550" y="899681"/>
            <a:ext cx="1106488" cy="784345"/>
          </a:xfrm>
          <a:prstGeom prst="rect">
            <a:avLst/>
          </a:prstGeom>
        </p:spPr>
      </p:pic>
    </p:spTree>
    <p:extLst>
      <p:ext uri="{BB962C8B-B14F-4D97-AF65-F5344CB8AC3E}">
        <p14:creationId xmlns:p14="http://schemas.microsoft.com/office/powerpoint/2010/main" val="4723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barn(inVertical)">
                                      <p:cBhvr>
                                        <p:cTn id="19" dur="500"/>
                                        <p:tgtEl>
                                          <p:spTgt spid="205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1903228"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Khoa học</a:t>
            </a:r>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 KHÁI QUÁT VỀ KHOA HỌC, KĨ THUẬT, CÔNG NGHỆ</a:t>
            </a:r>
          </a:p>
        </p:txBody>
      </p:sp>
      <p:sp>
        <p:nvSpPr>
          <p:cNvPr id="3" name="Cloud Callout 2"/>
          <p:cNvSpPr/>
          <p:nvPr/>
        </p:nvSpPr>
        <p:spPr>
          <a:xfrm>
            <a:off x="2286000" y="542259"/>
            <a:ext cx="4210493" cy="1648047"/>
          </a:xfrm>
          <a:prstGeom prst="cloud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i="1"/>
              <a:t>Em hãy chia sẻ những điều em biết về ba nhà khoa học và các phát minh của họ?</a:t>
            </a:r>
            <a:endParaRPr lang="en-US" sz="1600"/>
          </a:p>
        </p:txBody>
      </p:sp>
      <p:sp>
        <p:nvSpPr>
          <p:cNvPr id="4" name="Rectangle 3"/>
          <p:cNvSpPr/>
          <p:nvPr/>
        </p:nvSpPr>
        <p:spPr>
          <a:xfrm>
            <a:off x="2934587" y="4168211"/>
            <a:ext cx="4572000" cy="523220"/>
          </a:xfrm>
          <a:prstGeom prst="rect">
            <a:avLst/>
          </a:prstGeom>
        </p:spPr>
        <p:txBody>
          <a:bodyPr>
            <a:spAutoFit/>
          </a:bodyPr>
          <a:lstStyle/>
          <a:p>
            <a:r>
              <a:rPr lang="en-US"/>
              <a:t>.</a:t>
            </a:r>
          </a:p>
          <a:p>
            <a:r>
              <a:rPr lang="en-US"/>
              <a:t>.</a:t>
            </a:r>
          </a:p>
        </p:txBody>
      </p:sp>
      <p:sp>
        <p:nvSpPr>
          <p:cNvPr id="5" name="Rounded Rectangle 4"/>
          <p:cNvSpPr/>
          <p:nvPr/>
        </p:nvSpPr>
        <p:spPr>
          <a:xfrm>
            <a:off x="2094613" y="2488018"/>
            <a:ext cx="4593265" cy="48909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2060"/>
                </a:solidFill>
              </a:rPr>
              <a:t>Issac Newton: Phát hiện ra lực hấp dẫn</a:t>
            </a:r>
          </a:p>
        </p:txBody>
      </p:sp>
      <p:sp>
        <p:nvSpPr>
          <p:cNvPr id="9" name="Rounded Rectangle 8"/>
          <p:cNvSpPr/>
          <p:nvPr/>
        </p:nvSpPr>
        <p:spPr>
          <a:xfrm>
            <a:off x="1733107" y="3257108"/>
            <a:ext cx="5507665" cy="48909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2060"/>
                </a:solidFill>
              </a:rPr>
              <a:t>Marie Curie: Tìm ra nguyên tố phóng xạ Polonium</a:t>
            </a:r>
          </a:p>
        </p:txBody>
      </p:sp>
      <p:sp>
        <p:nvSpPr>
          <p:cNvPr id="10" name="Rounded Rectangle 9"/>
          <p:cNvSpPr/>
          <p:nvPr/>
        </p:nvSpPr>
        <p:spPr>
          <a:xfrm>
            <a:off x="1201480" y="3940723"/>
            <a:ext cx="6751675" cy="48909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rPr>
              <a:t>Louis Pasteur: Phát hiện nguyên lý tiêm chủng, lên men vi sinh.</a:t>
            </a:r>
          </a:p>
        </p:txBody>
      </p:sp>
    </p:spTree>
    <p:extLst>
      <p:ext uri="{BB962C8B-B14F-4D97-AF65-F5344CB8AC3E}">
        <p14:creationId xmlns:p14="http://schemas.microsoft.com/office/powerpoint/2010/main" val="23000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1998920"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KHOA HỌC</a:t>
            </a:r>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 KHÁI QUÁT VỀ KHOA HỌC, KĨ THUẬT, CÔNG NGHỆ</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210" y="770860"/>
            <a:ext cx="2817629" cy="212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61634" y="3043185"/>
            <a:ext cx="3912783" cy="1754326"/>
          </a:xfrm>
          <a:prstGeom prst="rect">
            <a:avLst/>
          </a:prstGeom>
        </p:spPr>
        <p:txBody>
          <a:bodyPr wrap="square">
            <a:spAutoFit/>
          </a:bodyPr>
          <a:lstStyle/>
          <a:p>
            <a:pPr>
              <a:lnSpc>
                <a:spcPct val="150000"/>
              </a:lnSpc>
            </a:pPr>
            <a:r>
              <a:rPr lang="en-US" sz="1800">
                <a:solidFill>
                  <a:srgbClr val="002060"/>
                </a:solidFill>
              </a:rPr>
              <a:t>1. Khoa học là gì? Nó bao gồm các lĩnh vực nào?</a:t>
            </a:r>
          </a:p>
          <a:p>
            <a:pPr>
              <a:lnSpc>
                <a:spcPct val="150000"/>
              </a:lnSpc>
            </a:pPr>
            <a:r>
              <a:rPr lang="en-US" sz="1800">
                <a:solidFill>
                  <a:srgbClr val="002060"/>
                </a:solidFill>
              </a:rPr>
              <a:t>2. Em hãy nêu vai trò của khoa học đối với cuộc sống con người?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13" y="1137684"/>
            <a:ext cx="2802197" cy="1828799"/>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19" y="3043185"/>
            <a:ext cx="2801892" cy="192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1903228"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1. Khoa học</a:t>
            </a:r>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 KHÁI QUÁT VỀ KHOA HỌC, KĨ THUẬT, CÔNG NGHỆ</a:t>
            </a:r>
          </a:p>
        </p:txBody>
      </p:sp>
      <p:sp>
        <p:nvSpPr>
          <p:cNvPr id="2" name="Rectangle 1"/>
          <p:cNvSpPr/>
          <p:nvPr/>
        </p:nvSpPr>
        <p:spPr>
          <a:xfrm>
            <a:off x="574157" y="1098110"/>
            <a:ext cx="7995683" cy="958660"/>
          </a:xfrm>
          <a:prstGeom prst="rect">
            <a:avLst/>
          </a:prstGeom>
        </p:spPr>
        <p:txBody>
          <a:bodyPr wrap="square">
            <a:spAutoFit/>
          </a:bodyPr>
          <a:lstStyle/>
          <a:p>
            <a:pPr marL="285750" indent="-285750" algn="just">
              <a:lnSpc>
                <a:spcPct val="150000"/>
              </a:lnSpc>
              <a:buClr>
                <a:srgbClr val="FF0000"/>
              </a:buClr>
              <a:buFont typeface="Wingdings" pitchFamily="2" charset="2"/>
              <a:buChar char="v"/>
            </a:pPr>
            <a:r>
              <a:rPr lang="nl-NL" sz="2000">
                <a:solidFill>
                  <a:srgbClr val="FF0000"/>
                </a:solidFill>
                <a:latin typeface="Times New Roman" panose="02020603050405020304" pitchFamily="18" charset="0"/>
                <a:cs typeface="Times New Roman" panose="02020603050405020304" pitchFamily="18" charset="0"/>
              </a:rPr>
              <a:t>Khoa học là hệ thống tri thức về mọi quy luật và sự vận động của vật chất, những quy luật của tự nhiên, xã hội, tư duy.</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74158" y="2042706"/>
            <a:ext cx="7995684" cy="960328"/>
          </a:xfrm>
          <a:prstGeom prst="rect">
            <a:avLst/>
          </a:prstGeom>
        </p:spPr>
        <p:txBody>
          <a:bodyPr wrap="square">
            <a:spAutoFit/>
          </a:bodyPr>
          <a:lstStyle/>
          <a:p>
            <a:pPr marL="285750" indent="-285750" algn="just">
              <a:lnSpc>
                <a:spcPct val="150000"/>
              </a:lnSpc>
              <a:buClr>
                <a:srgbClr val="FF0000"/>
              </a:buClr>
              <a:buFont typeface="Wingdings" pitchFamily="2" charset="2"/>
              <a:buChar char="v"/>
            </a:pPr>
            <a:r>
              <a:rPr lang="nl-NL" sz="2000">
                <a:solidFill>
                  <a:srgbClr val="FF0000"/>
                </a:solidFill>
                <a:latin typeface="Times New Roman" panose="02020603050405020304" pitchFamily="18" charset="0"/>
                <a:cs typeface="Times New Roman" panose="02020603050405020304" pitchFamily="18" charset="0"/>
              </a:rPr>
              <a:t>Khoa học gồm các lĩnh vực: Vật lí, hóa học, sinh học, thiên văn học và khoa học trái đất.</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4158" y="3088329"/>
            <a:ext cx="7995682" cy="400110"/>
          </a:xfrm>
          <a:prstGeom prst="rect">
            <a:avLst/>
          </a:prstGeom>
        </p:spPr>
        <p:txBody>
          <a:bodyPr wrap="square">
            <a:spAutoFit/>
          </a:bodyPr>
          <a:lstStyle/>
          <a:p>
            <a:pPr marL="285750" indent="-285750" algn="just">
              <a:buClr>
                <a:srgbClr val="FF0000"/>
              </a:buClr>
              <a:buFont typeface="Wingdings" pitchFamily="2" charset="2"/>
              <a:buChar char="v"/>
            </a:pPr>
            <a:r>
              <a:rPr lang="nl-NL" sz="2000">
                <a:solidFill>
                  <a:srgbClr val="FF0000"/>
                </a:solidFill>
                <a:latin typeface="Times New Roman" panose="02020603050405020304" pitchFamily="18" charset="0"/>
                <a:cs typeface="Times New Roman" panose="02020603050405020304" pitchFamily="18" charset="0"/>
              </a:rPr>
              <a:t>Vai trò của khoa học: </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4157" y="3561548"/>
            <a:ext cx="7995682" cy="1421992"/>
          </a:xfrm>
          <a:prstGeom prst="rect">
            <a:avLst/>
          </a:prstGeom>
        </p:spPr>
        <p:txBody>
          <a:bodyPr wrap="square">
            <a:spAutoFit/>
          </a:bodyPr>
          <a:lstStyle/>
          <a:p>
            <a:pPr marL="285750" indent="-285750" algn="just">
              <a:lnSpc>
                <a:spcPct val="150000"/>
              </a:lnSpc>
              <a:buClr>
                <a:srgbClr val="FF0000"/>
              </a:buClr>
              <a:buFont typeface="Wingdings" pitchFamily="2" charset="2"/>
              <a:buChar char="ü"/>
            </a:pPr>
            <a:r>
              <a:rPr lang="nl-NL" sz="2000" i="1">
                <a:solidFill>
                  <a:srgbClr val="FF0000"/>
                </a:solidFill>
                <a:latin typeface="Times New Roman" panose="02020603050405020304" pitchFamily="18" charset="0"/>
                <a:cs typeface="Times New Roman" panose="02020603050405020304" pitchFamily="18" charset="0"/>
              </a:rPr>
              <a:t>Nâng cao sự hiểu biết của con người về sự vật, hiện tượng...</a:t>
            </a:r>
            <a:endParaRPr lang="en-US" sz="2000" i="1">
              <a:solidFill>
                <a:srgbClr val="FF0000"/>
              </a:solidFill>
              <a:latin typeface="Times New Roman" panose="02020603050405020304" pitchFamily="18" charset="0"/>
              <a:cs typeface="Times New Roman" panose="02020603050405020304" pitchFamily="18" charset="0"/>
            </a:endParaRPr>
          </a:p>
          <a:p>
            <a:pPr marL="285750" indent="-285750" algn="just">
              <a:lnSpc>
                <a:spcPct val="150000"/>
              </a:lnSpc>
              <a:buClr>
                <a:srgbClr val="FF0000"/>
              </a:buClr>
              <a:buFont typeface="Wingdings" pitchFamily="2" charset="2"/>
              <a:buChar char="ü"/>
            </a:pPr>
            <a:r>
              <a:rPr lang="nl-NL" sz="2000" i="1">
                <a:solidFill>
                  <a:srgbClr val="FF0000"/>
                </a:solidFill>
                <a:latin typeface="Times New Roman" panose="02020603050405020304" pitchFamily="18" charset="0"/>
                <a:cs typeface="Times New Roman" panose="02020603050405020304" pitchFamily="18" charset="0"/>
              </a:rPr>
              <a:t>Giải quyết các vấn đề trong thực tiễn, tạo môi trường sống của con người và sự phát triển kinh trế, xã hội...</a:t>
            </a:r>
            <a:endParaRPr lang="en-US" sz="20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0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1934</Words>
  <Application>Microsoft Office PowerPoint</Application>
  <PresentationFormat>On-screen Show (16:9)</PresentationFormat>
  <Paragraphs>211</Paragraphs>
  <Slides>34</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Times New Roman</vt:lpstr>
      <vt:lpstr>Arial</vt:lpstr>
      <vt:lpstr>Bebas Neue</vt:lpstr>
      <vt:lpstr>Catamaran</vt:lpstr>
      <vt:lpstr>Wingdings</vt:lpstr>
      <vt:lpstr>Calibri</vt:lpstr>
      <vt:lpstr>Quicksand Light</vt:lpstr>
      <vt:lpstr>Sue Ellen Francisco</vt:lpstr>
      <vt:lpstr>Muli</vt:lpstr>
      <vt:lpstr>November Daily Slides by Slidesgo</vt:lpstr>
      <vt:lpstr>1_November Daily Slides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DAILY SLIDES</dc:title>
  <dc:creator>User</dc:creator>
  <cp:lastModifiedBy>Admin</cp:lastModifiedBy>
  <cp:revision>72</cp:revision>
  <dcterms:modified xsi:type="dcterms:W3CDTF">2022-09-07T17:52:11Z</dcterms:modified>
</cp:coreProperties>
</file>